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7"/>
  </p:notesMasterIdLst>
  <p:sldIdLst>
    <p:sldId id="256" r:id="rId3"/>
    <p:sldId id="257" r:id="rId4"/>
    <p:sldId id="259" r:id="rId5"/>
    <p:sldId id="260" r:id="rId6"/>
    <p:sldId id="261" r:id="rId7"/>
    <p:sldId id="262" r:id="rId8"/>
    <p:sldId id="263" r:id="rId9"/>
    <p:sldId id="289" r:id="rId10"/>
    <p:sldId id="290" r:id="rId11"/>
    <p:sldId id="264" r:id="rId12"/>
    <p:sldId id="265" r:id="rId13"/>
    <p:sldId id="266" r:id="rId14"/>
    <p:sldId id="267" r:id="rId15"/>
    <p:sldId id="268" r:id="rId16"/>
    <p:sldId id="269" r:id="rId17"/>
    <p:sldId id="288" r:id="rId18"/>
    <p:sldId id="270" r:id="rId19"/>
    <p:sldId id="271" r:id="rId20"/>
    <p:sldId id="272" r:id="rId21"/>
    <p:sldId id="273" r:id="rId22"/>
    <p:sldId id="274" r:id="rId23"/>
    <p:sldId id="275" r:id="rId24"/>
    <p:sldId id="276" r:id="rId25"/>
    <p:sldId id="278" r:id="rId26"/>
    <p:sldId id="279" r:id="rId27"/>
    <p:sldId id="277" r:id="rId28"/>
    <p:sldId id="280" r:id="rId29"/>
    <p:sldId id="281" r:id="rId30"/>
    <p:sldId id="282" r:id="rId31"/>
    <p:sldId id="283" r:id="rId32"/>
    <p:sldId id="284" r:id="rId33"/>
    <p:sldId id="285" r:id="rId34"/>
    <p:sldId id="286"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22F8E-C0A2-456D-8CC7-BFB810BE4E87}"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8FF6B-3D0F-4FB6-A9D5-2199B697E238}" type="slidenum">
              <a:rPr lang="en-US" smtClean="0"/>
              <a:t>‹#›</a:t>
            </a:fld>
            <a:endParaRPr lang="en-US"/>
          </a:p>
        </p:txBody>
      </p:sp>
    </p:spTree>
    <p:extLst>
      <p:ext uri="{BB962C8B-B14F-4D97-AF65-F5344CB8AC3E}">
        <p14:creationId xmlns:p14="http://schemas.microsoft.com/office/powerpoint/2010/main" val="11896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580691-C092-40D7-9475-4BFB0DDF8427}"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7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A472DE8-56AE-41BF-B3DF-A04CAFEC86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630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BAC2FFBC-B8A6-45C9-9534-69F2991F1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83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6B13B334-8E2D-4E80-8D84-6C8FBA942F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2274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22800" y="1885950"/>
            <a:ext cx="4013200" cy="4171950"/>
          </a:xfrm>
        </p:spPr>
        <p:txBody>
          <a:bodyPr rtlCol="0">
            <a:normAutofit/>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6B13B334-8E2D-4E80-8D84-6C8FBA942F9C}"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885881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6499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Dr. J. K. Roy</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0287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chemeClr val="tx1"/>
                </a:solidFill>
              </a:defRPr>
            </a:lvl1pPr>
          </a:lstStyle>
          <a:p>
            <a:r>
              <a:rPr lang="en-US" dirty="0" smtClean="0">
                <a:solidFill>
                  <a:srgbClr val="000000"/>
                </a:solidFill>
              </a:rPr>
              <a:t>Dr. J. K. Roy</a:t>
            </a:r>
            <a:endParaRPr lang="en-US" dirty="0">
              <a:solidFill>
                <a:srgbClr val="000000"/>
              </a:solidFill>
            </a:endParaRPr>
          </a:p>
        </p:txBody>
      </p:sp>
      <p:sp>
        <p:nvSpPr>
          <p:cNvPr id="6" name="Slide Number Placeholder 5"/>
          <p:cNvSpPr>
            <a:spLocks noGrp="1"/>
          </p:cNvSpPr>
          <p:nvPr>
            <p:ph type="sldNum" sz="quarter" idx="12"/>
          </p:nvPr>
        </p:nvSpPr>
        <p:spPr>
          <a:xfrm>
            <a:off x="8401038" y="6215082"/>
            <a:ext cx="502920" cy="458660"/>
          </a:xfrm>
          <a:ln>
            <a:solidFill>
              <a:schemeClr val="tx1"/>
            </a:solidFill>
          </a:ln>
        </p:spPr>
        <p:txBody>
          <a:bodyPr/>
          <a:lstStyle>
            <a:lvl1pPr>
              <a:defRPr baseline="0">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9099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588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7340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61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Dr. J. K. Roy</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4793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885950"/>
            <a:ext cx="8178800" cy="4171950"/>
          </a:xfrm>
        </p:spPr>
        <p:txBody>
          <a:bodyPr rtlCol="0">
            <a:normAutofit/>
          </a:bodyPr>
          <a:lstStyle/>
          <a:p>
            <a:pPr lvl="0"/>
            <a:endParaRPr lang="en-US" noProof="0" smtClean="0"/>
          </a:p>
        </p:txBody>
      </p:sp>
      <p:sp>
        <p:nvSpPr>
          <p:cNvPr id="4"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11000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2800" y="1885950"/>
            <a:ext cx="4013200" cy="4171950"/>
          </a:xfrm>
        </p:spPr>
        <p:txBody>
          <a:bodyPr rtlCol="0">
            <a:normAutofit/>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94989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48125"/>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64712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A472DE8-56AE-41BF-B3DF-A04CAFEC86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526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BAC2FFBC-B8A6-45C9-9534-69F2991F1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0285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00"/>
                </a:solidFill>
              </a:rPr>
              <a:t>Dr. J. K. Roy</a:t>
            </a:r>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6B13B334-8E2D-4E80-8D84-6C8FBA942F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6403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22800" y="1885950"/>
            <a:ext cx="4013200" cy="4171950"/>
          </a:xfrm>
        </p:spPr>
        <p:txBody>
          <a:bodyPr rtlCol="0">
            <a:normAutofit/>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6B13B334-8E2D-4E80-8D84-6C8FBA942F9C}"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4082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chemeClr val="tx1"/>
                </a:solidFill>
              </a:defRPr>
            </a:lvl1pPr>
          </a:lstStyle>
          <a:p>
            <a:r>
              <a:rPr lang="en-US" dirty="0" smtClean="0">
                <a:solidFill>
                  <a:srgbClr val="000000"/>
                </a:solidFill>
              </a:rPr>
              <a:t>Dr. J. K. Roy</a:t>
            </a:r>
            <a:endParaRPr lang="en-US" dirty="0">
              <a:solidFill>
                <a:srgbClr val="000000"/>
              </a:solidFill>
            </a:endParaRPr>
          </a:p>
        </p:txBody>
      </p:sp>
      <p:sp>
        <p:nvSpPr>
          <p:cNvPr id="6" name="Slide Number Placeholder 5"/>
          <p:cNvSpPr>
            <a:spLocks noGrp="1"/>
          </p:cNvSpPr>
          <p:nvPr>
            <p:ph type="sldNum" sz="quarter" idx="12"/>
          </p:nvPr>
        </p:nvSpPr>
        <p:spPr>
          <a:xfrm>
            <a:off x="8401038" y="6215082"/>
            <a:ext cx="502920" cy="458660"/>
          </a:xfrm>
          <a:ln>
            <a:solidFill>
              <a:schemeClr val="tx1"/>
            </a:solidFill>
          </a:ln>
        </p:spPr>
        <p:txBody>
          <a:bodyPr/>
          <a:lstStyle>
            <a:lvl1pPr>
              <a:defRPr baseline="0">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252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4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129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222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885950"/>
            <a:ext cx="8178800" cy="4171950"/>
          </a:xfrm>
        </p:spPr>
        <p:txBody>
          <a:bodyPr rtlCol="0">
            <a:normAutofit/>
          </a:bodyPr>
          <a:lstStyle/>
          <a:p>
            <a:pPr lvl="0"/>
            <a:endParaRPr lang="en-US" noProof="0" smtClean="0"/>
          </a:p>
        </p:txBody>
      </p:sp>
      <p:sp>
        <p:nvSpPr>
          <p:cNvPr id="4"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4439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2800" y="1885950"/>
            <a:ext cx="4013200" cy="4171950"/>
          </a:xfrm>
        </p:spPr>
        <p:txBody>
          <a:bodyPr rtlCol="0">
            <a:normAutofit/>
          </a:bodyPr>
          <a:lstStyle/>
          <a:p>
            <a:pPr lvl="0"/>
            <a:endParaRPr lang="en-US" noProof="0" smtClean="0"/>
          </a:p>
        </p:txBody>
      </p:sp>
      <p:sp>
        <p:nvSpPr>
          <p:cNvPr id="5"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9673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48125"/>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B6F15528-21DE-4FAA-801E-634DDDAF4B2B}" type="slidenum">
              <a:rPr 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6970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315"/>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chemeClr val="tx1"/>
                </a:solidFill>
              </a:defRPr>
            </a:lvl1pPr>
          </a:lstStyle>
          <a:p>
            <a:r>
              <a:rPr lang="en-US" dirty="0" smtClean="0">
                <a:solidFill>
                  <a:srgbClr val="000000"/>
                </a:solidFill>
              </a:rPr>
              <a:t>Dr. J. K. Roy</a:t>
            </a:r>
            <a:endParaRPr lang="en-US" dirty="0">
              <a:solidFill>
                <a:srgbClr val="000000"/>
              </a:solidFill>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chemeClr val="tx1"/>
            </a:solidFill>
          </a:ln>
        </p:spPr>
        <p:txBody>
          <a:bodyPr vert="horz" lIns="9144" tIns="9144" rIns="9144" bIns="9144" rtlCol="0" anchor="ctr">
            <a:normAutofit/>
          </a:bodyPr>
          <a:lstStyle>
            <a:lvl1pPr algn="ctr">
              <a:defRPr sz="1650">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95668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315"/>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chemeClr val="tx1"/>
                </a:solidFill>
              </a:defRPr>
            </a:lvl1pPr>
          </a:lstStyle>
          <a:p>
            <a:r>
              <a:rPr lang="en-US" dirty="0" smtClean="0">
                <a:solidFill>
                  <a:srgbClr val="000000"/>
                </a:solidFill>
              </a:rPr>
              <a:t>Dr. J. K. Roy</a:t>
            </a:r>
            <a:endParaRPr lang="en-US" dirty="0">
              <a:solidFill>
                <a:srgbClr val="000000"/>
              </a:solidFill>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chemeClr val="tx1"/>
            </a:solidFill>
          </a:ln>
        </p:spPr>
        <p:txBody>
          <a:bodyPr vert="horz" lIns="9144" tIns="9144" rIns="9144" bIns="9144" rtlCol="0" anchor="ctr">
            <a:normAutofit/>
          </a:bodyPr>
          <a:lstStyle>
            <a:lvl1pPr algn="ctr">
              <a:defRPr sz="1650">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244927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7.wmf"/><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7.wmf"/></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BIOMEDICAL INSTRUMENTATION</a:t>
            </a:r>
            <a:endParaRPr lang="en-US" dirty="0"/>
          </a:p>
        </p:txBody>
      </p:sp>
      <p:sp>
        <p:nvSpPr>
          <p:cNvPr id="3" name="Subtitle 2"/>
          <p:cNvSpPr>
            <a:spLocks noGrp="1"/>
          </p:cNvSpPr>
          <p:nvPr>
            <p:ph type="subTitle" idx="1"/>
          </p:nvPr>
        </p:nvSpPr>
        <p:spPr>
          <a:xfrm rot="19140000">
            <a:off x="1709184" y="3436976"/>
            <a:ext cx="3448485" cy="460092"/>
          </a:xfrm>
        </p:spPr>
        <p:txBody>
          <a:bodyPr>
            <a:noAutofit/>
          </a:bodyPr>
          <a:lstStyle/>
          <a:p>
            <a:pPr algn="ctr"/>
            <a:r>
              <a:rPr lang="en-US" sz="2000" b="1" dirty="0" smtClean="0"/>
              <a:t>MODULE-4 Part-2</a:t>
            </a:r>
            <a:endParaRPr lang="en-US" sz="2000" b="1" dirty="0"/>
          </a:p>
        </p:txBody>
      </p:sp>
      <p:sp>
        <p:nvSpPr>
          <p:cNvPr id="4" name="TextBox 3"/>
          <p:cNvSpPr txBox="1"/>
          <p:nvPr/>
        </p:nvSpPr>
        <p:spPr>
          <a:xfrm>
            <a:off x="3962400" y="4419600"/>
            <a:ext cx="3886200" cy="1446550"/>
          </a:xfrm>
          <a:prstGeom prst="rect">
            <a:avLst/>
          </a:prstGeom>
          <a:noFill/>
        </p:spPr>
        <p:txBody>
          <a:bodyPr wrap="square" rtlCol="0">
            <a:spAutoFit/>
          </a:bodyPr>
          <a:lstStyle/>
          <a:p>
            <a:pPr algn="ctr"/>
            <a:r>
              <a:rPr lang="en-US" b="1" dirty="0" smtClean="0">
                <a:solidFill>
                  <a:srgbClr val="000000"/>
                </a:solidFill>
              </a:rPr>
              <a:t>PROF. DR. JOYANTA KUMAR ROY</a:t>
            </a:r>
          </a:p>
          <a:p>
            <a:pPr algn="ctr"/>
            <a:r>
              <a:rPr lang="en-US" sz="1400" b="1" dirty="0" smtClean="0">
                <a:solidFill>
                  <a:srgbClr val="000000"/>
                </a:solidFill>
              </a:rPr>
              <a:t>DEPARTMENT OF APPLIED ELECTRONICS &amp; INSTRUMENTATION ENGINEERING</a:t>
            </a:r>
          </a:p>
          <a:p>
            <a:pPr algn="ctr"/>
            <a:r>
              <a:rPr lang="en-US" sz="1400" b="1" dirty="0" smtClean="0">
                <a:solidFill>
                  <a:srgbClr val="000000"/>
                </a:solidFill>
              </a:rPr>
              <a:t>NARULA INSTITUTE OF TECHNOLOGY</a:t>
            </a:r>
          </a:p>
          <a:p>
            <a:pPr algn="ctr"/>
            <a:endParaRPr lang="en-US" sz="1400" b="1" dirty="0">
              <a:solidFill>
                <a:srgbClr val="000000"/>
              </a:solidFill>
            </a:endParaRPr>
          </a:p>
          <a:p>
            <a:pPr algn="ctr"/>
            <a:r>
              <a:rPr lang="en-US" sz="1400" b="1" dirty="0" smtClean="0">
                <a:solidFill>
                  <a:srgbClr val="000000"/>
                </a:solidFill>
              </a:rPr>
              <a:t>WWW.dr-joyanta-kumar–roy.com</a:t>
            </a:r>
            <a:endParaRPr lang="en-US" sz="1400" b="1" dirty="0">
              <a:solidFill>
                <a:srgbClr val="000000"/>
              </a:solidFill>
            </a:endParaRPr>
          </a:p>
        </p:txBody>
      </p:sp>
    </p:spTree>
    <p:extLst>
      <p:ext uri="{BB962C8B-B14F-4D97-AF65-F5344CB8AC3E}">
        <p14:creationId xmlns:p14="http://schemas.microsoft.com/office/powerpoint/2010/main" val="812116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10</a:t>
            </a:fld>
            <a:endParaRPr lang="en-US">
              <a:solidFill>
                <a:srgbClr val="000000"/>
              </a:solidFill>
            </a:endParaRPr>
          </a:p>
        </p:txBody>
      </p:sp>
      <p:sp>
        <p:nvSpPr>
          <p:cNvPr id="4" name="Rectangle 2"/>
          <p:cNvSpPr txBox="1">
            <a:spLocks noChangeArrowheads="1"/>
          </p:cNvSpPr>
          <p:nvPr/>
        </p:nvSpPr>
        <p:spPr>
          <a:xfrm>
            <a:off x="457200" y="277813"/>
            <a:ext cx="8229600" cy="10175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smtClean="0"/>
              <a:t>Thermography?</a:t>
            </a:r>
            <a:endParaRPr lang="en-US" u="sng" dirty="0" smtClean="0"/>
          </a:p>
        </p:txBody>
      </p:sp>
      <p:sp>
        <p:nvSpPr>
          <p:cNvPr id="5" name="Rectangle 3"/>
          <p:cNvSpPr txBox="1">
            <a:spLocks noChangeArrowheads="1"/>
          </p:cNvSpPr>
          <p:nvPr/>
        </p:nvSpPr>
        <p:spPr>
          <a:xfrm>
            <a:off x="0" y="1295400"/>
            <a:ext cx="9144000" cy="55626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Blip>
                <a:blip r:embed="rId2"/>
              </a:buBlip>
              <a:defRPr/>
            </a:pPr>
            <a:r>
              <a:rPr lang="en-US" sz="2800" dirty="0" smtClean="0"/>
              <a:t>It’s a - infrared imaging science.</a:t>
            </a:r>
          </a:p>
          <a:p>
            <a:pPr>
              <a:buFont typeface="Wingdings" pitchFamily="2" charset="2"/>
              <a:buNone/>
              <a:defRPr/>
            </a:pPr>
            <a:r>
              <a:rPr lang="en-US" sz="2800" dirty="0" smtClean="0"/>
              <a:t>            - cost effective method.</a:t>
            </a:r>
          </a:p>
          <a:p>
            <a:pPr>
              <a:buFont typeface="Wingdings" pitchFamily="2" charset="2"/>
              <a:buNone/>
              <a:defRPr/>
            </a:pPr>
            <a:r>
              <a:rPr lang="en-US" sz="2800" dirty="0" smtClean="0"/>
              <a:t>            - non invasive method.</a:t>
            </a:r>
          </a:p>
          <a:p>
            <a:pPr>
              <a:buFont typeface="Wingdings" pitchFamily="2" charset="2"/>
              <a:buNone/>
              <a:defRPr/>
            </a:pPr>
            <a:r>
              <a:rPr lang="en-US" sz="2800" dirty="0" smtClean="0"/>
              <a:t>            - non contact method.</a:t>
            </a:r>
          </a:p>
          <a:p>
            <a:pPr>
              <a:buFont typeface="Wingdings" pitchFamily="2" charset="2"/>
              <a:buBlip>
                <a:blip r:embed="rId2"/>
              </a:buBlip>
              <a:defRPr/>
            </a:pPr>
            <a:r>
              <a:rPr lang="en-US" sz="2800" dirty="0" smtClean="0"/>
              <a:t>Applications include building diagnostics, </a:t>
            </a:r>
          </a:p>
          <a:p>
            <a:pPr>
              <a:buFont typeface="Wingdings" pitchFamily="2" charset="2"/>
              <a:buNone/>
              <a:defRPr/>
            </a:pPr>
            <a:r>
              <a:rPr lang="en-US" sz="2800" dirty="0" smtClean="0"/>
              <a:t>	plant maintenance, research, etc.</a:t>
            </a:r>
          </a:p>
          <a:p>
            <a:pPr>
              <a:buFont typeface="Wingdings" pitchFamily="2" charset="2"/>
              <a:buBlip>
                <a:blip r:embed="rId2"/>
              </a:buBlip>
              <a:defRPr/>
            </a:pPr>
            <a:endParaRPr lang="en-US" sz="2000"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74808" y="1907382"/>
            <a:ext cx="534193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77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11</a:t>
            </a:fld>
            <a:endParaRPr lang="en-US">
              <a:solidFill>
                <a:srgbClr val="000000"/>
              </a:solidFill>
            </a:endParaRPr>
          </a:p>
        </p:txBody>
      </p:sp>
      <p:sp>
        <p:nvSpPr>
          <p:cNvPr id="4" name="Rectangle 2"/>
          <p:cNvSpPr txBox="1">
            <a:spLocks noChangeArrowheads="1"/>
          </p:cNvSpPr>
          <p:nvPr/>
        </p:nvSpPr>
        <p:spPr>
          <a:xfrm>
            <a:off x="457200" y="277813"/>
            <a:ext cx="8229600" cy="9413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smtClean="0"/>
              <a:t>What IS THE TECHNOLOGY?</a:t>
            </a:r>
            <a:endParaRPr lang="en-US" u="sng" dirty="0" smtClean="0"/>
          </a:p>
        </p:txBody>
      </p:sp>
      <p:sp>
        <p:nvSpPr>
          <p:cNvPr id="5" name="Rectangle 3"/>
          <p:cNvSpPr txBox="1">
            <a:spLocks noChangeArrowheads="1"/>
          </p:cNvSpPr>
          <p:nvPr/>
        </p:nvSpPr>
        <p:spPr>
          <a:xfrm>
            <a:off x="76200" y="914400"/>
            <a:ext cx="9144000"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Blip>
                <a:blip r:embed="rId2"/>
              </a:buBlip>
              <a:defRPr/>
            </a:pPr>
            <a:r>
              <a:rPr lang="en-US" dirty="0" smtClean="0"/>
              <a:t>IRT is the technique that used for  producing a visible image of invisible </a:t>
            </a:r>
          </a:p>
          <a:p>
            <a:pPr>
              <a:buFont typeface="Wingdings" pitchFamily="2" charset="2"/>
              <a:buNone/>
              <a:defRPr/>
            </a:pPr>
            <a:r>
              <a:rPr lang="en-US" dirty="0" smtClean="0"/>
              <a:t>	IR energy emitted by objects.</a:t>
            </a:r>
          </a:p>
          <a:p>
            <a:pPr>
              <a:buFont typeface="Wingdings" pitchFamily="2" charset="2"/>
              <a:buBlip>
                <a:blip r:embed="rId2"/>
              </a:buBlip>
              <a:defRPr/>
            </a:pPr>
            <a:r>
              <a:rPr lang="en-US" dirty="0" smtClean="0"/>
              <a:t>Since wavelength is too long for the </a:t>
            </a:r>
          </a:p>
          <a:p>
            <a:pPr>
              <a:buBlip>
                <a:blip r:embed="rId2"/>
              </a:buBlip>
              <a:defRPr/>
            </a:pPr>
            <a:r>
              <a:rPr lang="en-US" dirty="0" smtClean="0"/>
              <a:t>sensors in our eyes, IR cameras are used.</a:t>
            </a:r>
            <a:r>
              <a:rPr lang="en-US" dirty="0"/>
              <a:t> </a:t>
            </a:r>
            <a:endParaRPr lang="en-US" dirty="0" smtClean="0"/>
          </a:p>
          <a:p>
            <a:pPr>
              <a:buBlip>
                <a:blip r:embed="rId2"/>
              </a:buBlip>
              <a:defRPr/>
            </a:pPr>
            <a:r>
              <a:rPr lang="en-US" dirty="0"/>
              <a:t>I</a:t>
            </a:r>
            <a:r>
              <a:rPr lang="en-US" dirty="0" smtClean="0"/>
              <a:t>RT </a:t>
            </a:r>
            <a:r>
              <a:rPr lang="en-US" dirty="0"/>
              <a:t>is the technique that used for </a:t>
            </a:r>
            <a:r>
              <a:rPr lang="en-US" dirty="0" smtClean="0"/>
              <a:t> producing </a:t>
            </a:r>
            <a:r>
              <a:rPr lang="en-US" dirty="0"/>
              <a:t>a visible image of invisible </a:t>
            </a:r>
          </a:p>
          <a:p>
            <a:pPr>
              <a:defRPr/>
            </a:pPr>
            <a:r>
              <a:rPr lang="en-US" dirty="0" smtClean="0"/>
              <a:t>	IR </a:t>
            </a:r>
            <a:r>
              <a:rPr lang="en-US" dirty="0"/>
              <a:t>energy emitted by objects.</a:t>
            </a:r>
          </a:p>
          <a:p>
            <a:pPr>
              <a:buBlip>
                <a:blip r:embed="rId2"/>
              </a:buBlip>
              <a:defRPr/>
            </a:pPr>
            <a:r>
              <a:rPr lang="en-US" dirty="0"/>
              <a:t>Since wavelength is too long for the </a:t>
            </a:r>
            <a:r>
              <a:rPr lang="en-US" dirty="0" smtClean="0"/>
              <a:t> sensors </a:t>
            </a:r>
            <a:r>
              <a:rPr lang="en-US" dirty="0"/>
              <a:t>in our eyes, IR cameras are used</a:t>
            </a:r>
            <a:endParaRPr lang="en-US"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65814" y="1751012"/>
            <a:ext cx="5029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54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12</a:t>
            </a:fld>
            <a:endParaRPr lang="en-US">
              <a:solidFill>
                <a:srgbClr val="000000"/>
              </a:solidFill>
            </a:endParaRPr>
          </a:p>
        </p:txBody>
      </p:sp>
      <p:sp>
        <p:nvSpPr>
          <p:cNvPr id="4" name="Rectangle 2"/>
          <p:cNvSpPr txBox="1">
            <a:spLocks noChangeArrowheads="1"/>
          </p:cNvSpPr>
          <p:nvPr/>
        </p:nvSpPr>
        <p:spPr>
          <a:xfrm>
            <a:off x="457200" y="277813"/>
            <a:ext cx="8229600" cy="7127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smtClean="0"/>
              <a:t>Where THE TECHNOLOGY is used?</a:t>
            </a:r>
            <a:endParaRPr lang="en-US" u="sng" dirty="0" smtClean="0"/>
          </a:p>
        </p:txBody>
      </p:sp>
      <p:sp>
        <p:nvSpPr>
          <p:cNvPr id="5" name="Rectangle 3"/>
          <p:cNvSpPr txBox="1">
            <a:spLocks noChangeArrowheads="1"/>
          </p:cNvSpPr>
          <p:nvPr/>
        </p:nvSpPr>
        <p:spPr>
          <a:xfrm>
            <a:off x="0" y="1600200"/>
            <a:ext cx="9144000"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Blip>
                <a:blip r:embed="rId2"/>
              </a:buBlip>
              <a:defRPr/>
            </a:pPr>
            <a:r>
              <a:rPr lang="en-US" dirty="0" smtClean="0"/>
              <a:t>It can be applied in any situation  where a problem or condition can</a:t>
            </a:r>
          </a:p>
          <a:p>
            <a:pPr>
              <a:buFont typeface="Wingdings" pitchFamily="2" charset="2"/>
              <a:buNone/>
              <a:defRPr/>
            </a:pPr>
            <a:r>
              <a:rPr lang="en-US" dirty="0" smtClean="0"/>
              <a:t> 	display itself by means of a “thermal difference”.</a:t>
            </a:r>
          </a:p>
          <a:p>
            <a:pPr>
              <a:buFont typeface="Wingdings" pitchFamily="2" charset="2"/>
              <a:buBlip>
                <a:blip r:embed="rId2"/>
              </a:buBlip>
              <a:defRPr/>
            </a:pPr>
            <a:r>
              <a:rPr lang="en-US" sz="2400" dirty="0" smtClean="0"/>
              <a:t>For example, firefighters use it to see through smoke,</a:t>
            </a:r>
          </a:p>
          <a:p>
            <a:pPr>
              <a:buFont typeface="Wingdings" pitchFamily="2" charset="2"/>
              <a:buNone/>
              <a:defRPr/>
            </a:pPr>
            <a:r>
              <a:rPr lang="en-US" sz="2400" dirty="0" smtClean="0"/>
              <a:t> 	find persons, and localize hotspots of fires. Cooled IR </a:t>
            </a:r>
          </a:p>
          <a:p>
            <a:pPr>
              <a:buFont typeface="Wingdings" pitchFamily="2" charset="2"/>
              <a:buNone/>
              <a:defRPr/>
            </a:pPr>
            <a:r>
              <a:rPr lang="en-US" sz="2400" dirty="0" smtClean="0"/>
              <a:t>	cameras can also be found at most major astronomy</a:t>
            </a:r>
          </a:p>
          <a:p>
            <a:pPr>
              <a:buFont typeface="Wingdings" pitchFamily="2" charset="2"/>
              <a:buNone/>
              <a:defRPr/>
            </a:pPr>
            <a:r>
              <a:rPr lang="en-US" sz="2400" dirty="0" smtClean="0"/>
              <a:t> 	research telescopes.</a:t>
            </a:r>
            <a:r>
              <a:rPr lang="en-US" dirty="0" smtClean="0"/>
              <a:t> </a:t>
            </a:r>
            <a:endParaRPr lang="en-US"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31178" y="1792575"/>
            <a:ext cx="509847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59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13</a:t>
            </a:fld>
            <a:endParaRPr lang="en-US">
              <a:solidFill>
                <a:srgbClr val="000000"/>
              </a:solidFill>
            </a:endParaRPr>
          </a:p>
        </p:txBody>
      </p:sp>
      <p:sp>
        <p:nvSpPr>
          <p:cNvPr id="4" name="Rectangle 2"/>
          <p:cNvSpPr txBox="1">
            <a:spLocks noChangeArrowheads="1"/>
          </p:cNvSpPr>
          <p:nvPr/>
        </p:nvSpPr>
        <p:spPr>
          <a:xfrm>
            <a:off x="457200" y="277813"/>
            <a:ext cx="8229600" cy="6365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smtClean="0"/>
              <a:t>What makes it useful?</a:t>
            </a:r>
            <a:endParaRPr lang="en-US" u="sng" dirty="0" smtClean="0"/>
          </a:p>
        </p:txBody>
      </p:sp>
      <p:sp>
        <p:nvSpPr>
          <p:cNvPr id="5" name="Rectangle 4"/>
          <p:cNvSpPr txBox="1">
            <a:spLocks noChangeArrowheads="1"/>
          </p:cNvSpPr>
          <p:nvPr/>
        </p:nvSpPr>
        <p:spPr>
          <a:xfrm>
            <a:off x="0" y="1600200"/>
            <a:ext cx="9144000"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dirty="0" smtClean="0"/>
              <a:t>Its non contact.</a:t>
            </a:r>
          </a:p>
          <a:p>
            <a:pPr>
              <a:buClr>
                <a:schemeClr val="tx1"/>
              </a:buClr>
              <a:buFont typeface="Wingdings" pitchFamily="2" charset="2"/>
              <a:buNone/>
              <a:defRPr/>
            </a:pPr>
            <a:r>
              <a:rPr lang="en-US" dirty="0" smtClean="0"/>
              <a:t>  </a:t>
            </a:r>
            <a:r>
              <a:rPr lang="en-US" sz="2400" dirty="0" smtClean="0"/>
              <a:t>   -uses remote sensing, keeps the user out of danger.</a:t>
            </a:r>
            <a:endParaRPr lang="en-US" dirty="0" smtClean="0"/>
          </a:p>
          <a:p>
            <a:pPr>
              <a:buClr>
                <a:schemeClr val="tx1"/>
              </a:buClr>
              <a:buFont typeface="Wingdings" pitchFamily="2" charset="2"/>
              <a:buBlip>
                <a:blip r:embed="rId2"/>
              </a:buBlip>
              <a:defRPr/>
            </a:pPr>
            <a:r>
              <a:rPr lang="en-US" dirty="0" smtClean="0"/>
              <a:t>It is two dimensional.</a:t>
            </a:r>
          </a:p>
          <a:p>
            <a:pPr>
              <a:buClr>
                <a:schemeClr val="tx1"/>
              </a:buClr>
              <a:buFont typeface="Wingdings" pitchFamily="2" charset="2"/>
              <a:buNone/>
              <a:defRPr/>
            </a:pPr>
            <a:r>
              <a:rPr lang="en-US" dirty="0" smtClean="0"/>
              <a:t>    </a:t>
            </a:r>
            <a:r>
              <a:rPr lang="en-US" sz="2400" dirty="0" smtClean="0"/>
              <a:t>-thermal patterns can be analyzed, comparison </a:t>
            </a:r>
          </a:p>
          <a:p>
            <a:pPr>
              <a:buClr>
                <a:schemeClr val="tx1"/>
              </a:buClr>
              <a:buFont typeface="Wingdings" pitchFamily="2" charset="2"/>
              <a:buNone/>
              <a:defRPr/>
            </a:pPr>
            <a:r>
              <a:rPr lang="en-US" sz="2400" dirty="0" smtClean="0"/>
              <a:t>       between areas of target is possible.</a:t>
            </a:r>
            <a:endParaRPr lang="en-US" dirty="0" smtClean="0"/>
          </a:p>
          <a:p>
            <a:pPr>
              <a:buClr>
                <a:schemeClr val="tx1"/>
              </a:buClr>
              <a:buFont typeface="Wingdings" pitchFamily="2" charset="2"/>
              <a:buBlip>
                <a:blip r:embed="rId2"/>
              </a:buBlip>
              <a:defRPr/>
            </a:pPr>
            <a:r>
              <a:rPr lang="en-US" dirty="0" smtClean="0"/>
              <a:t>It is real time.</a:t>
            </a:r>
          </a:p>
          <a:p>
            <a:pPr>
              <a:buClr>
                <a:schemeClr val="tx1"/>
              </a:buClr>
              <a:buFont typeface="Wingdings" pitchFamily="2" charset="2"/>
              <a:buNone/>
              <a:defRPr/>
            </a:pPr>
            <a:r>
              <a:rPr lang="en-US" dirty="0" smtClean="0"/>
              <a:t>    </a:t>
            </a:r>
            <a:r>
              <a:rPr lang="en-US" sz="2400" dirty="0" smtClean="0"/>
              <a:t>-fast scanning of stationary targets, capture of fast </a:t>
            </a:r>
          </a:p>
          <a:p>
            <a:pPr>
              <a:buClr>
                <a:schemeClr val="tx1"/>
              </a:buClr>
              <a:buFont typeface="Wingdings" pitchFamily="2" charset="2"/>
              <a:buNone/>
              <a:defRPr/>
            </a:pPr>
            <a:r>
              <a:rPr lang="en-US" sz="2400" dirty="0" smtClean="0"/>
              <a:t>     moving targets &amp; fast changing thermal patterns.</a:t>
            </a:r>
            <a:endParaRPr lang="en-US" dirty="0" smtClean="0"/>
          </a:p>
          <a:p>
            <a:pPr>
              <a:buClr>
                <a:schemeClr val="tx1"/>
              </a:buClr>
              <a:buFont typeface="Wingdings" pitchFamily="2" charset="2"/>
              <a:buNone/>
              <a:defRPr/>
            </a:pPr>
            <a:endParaRPr lang="en-US" dirty="0" smtClean="0"/>
          </a:p>
          <a:p>
            <a:pPr>
              <a:buClr>
                <a:schemeClr val="tx1"/>
              </a:buClr>
              <a:buFont typeface="Wingdings" pitchFamily="2" charset="2"/>
              <a:buBlip>
                <a:blip r:embed="rId2"/>
              </a:buBlip>
              <a:defRPr/>
            </a:pPr>
            <a:endParaRPr lang="en-US" dirty="0" smtClean="0"/>
          </a:p>
          <a:p>
            <a:pPr>
              <a:buClr>
                <a:schemeClr val="tx1"/>
              </a:buClr>
              <a:buFont typeface="Wingdings" pitchFamily="2" charset="2"/>
              <a:buNone/>
              <a:defRPr/>
            </a:pPr>
            <a:endParaRPr lang="en-US"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27716" y="1789112"/>
            <a:ext cx="5105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51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14</a:t>
            </a:fld>
            <a:endParaRPr lang="en-US">
              <a:solidFill>
                <a:srgbClr val="000000"/>
              </a:solidFill>
            </a:endParaRPr>
          </a:p>
        </p:txBody>
      </p:sp>
      <p:sp>
        <p:nvSpPr>
          <p:cNvPr id="4" name="Rectangle 2"/>
          <p:cNvSpPr txBox="1">
            <a:spLocks noChangeArrowheads="1"/>
          </p:cNvSpPr>
          <p:nvPr/>
        </p:nvSpPr>
        <p:spPr>
          <a:xfrm>
            <a:off x="457200" y="277813"/>
            <a:ext cx="8229600" cy="1139825"/>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smtClean="0"/>
              <a:t>THE WORKING Principle</a:t>
            </a:r>
            <a:endParaRPr lang="en-US" u="sng" dirty="0" smtClean="0"/>
          </a:p>
        </p:txBody>
      </p:sp>
      <p:sp>
        <p:nvSpPr>
          <p:cNvPr id="5" name="Rectangle 3"/>
          <p:cNvSpPr txBox="1">
            <a:spLocks noChangeArrowheads="1"/>
          </p:cNvSpPr>
          <p:nvPr/>
        </p:nvSpPr>
        <p:spPr>
          <a:xfrm>
            <a:off x="0" y="1600200"/>
            <a:ext cx="9144000"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Blip>
                <a:blip r:embed="rId2"/>
              </a:buBlip>
              <a:defRPr/>
            </a:pPr>
            <a:r>
              <a:rPr lang="en-US" dirty="0" smtClean="0"/>
              <a:t>Black body radiation-Black body is that which absorbs completely all </a:t>
            </a:r>
          </a:p>
          <a:p>
            <a:pPr>
              <a:buFont typeface="Wingdings" pitchFamily="2" charset="2"/>
              <a:buNone/>
              <a:defRPr/>
            </a:pPr>
            <a:r>
              <a:rPr lang="en-US" dirty="0" smtClean="0"/>
              <a:t>	the radiations falling on it.</a:t>
            </a:r>
          </a:p>
          <a:p>
            <a:pPr>
              <a:buFont typeface="Wingdings" pitchFamily="2" charset="2"/>
              <a:buBlip>
                <a:blip r:embed="rId2"/>
              </a:buBlip>
              <a:defRPr/>
            </a:pPr>
            <a:endParaRPr lang="en-US" sz="2400" dirty="0" smtClean="0"/>
          </a:p>
          <a:p>
            <a:pPr>
              <a:buFont typeface="Wingdings" pitchFamily="2" charset="2"/>
              <a:buBlip>
                <a:blip r:embed="rId2"/>
              </a:buBlip>
              <a:defRPr/>
            </a:pPr>
            <a:r>
              <a:rPr lang="en-US" sz="2400" dirty="0" smtClean="0"/>
              <a:t>The law is associated with “Thermodynamics”.</a:t>
            </a:r>
          </a:p>
          <a:p>
            <a:pPr>
              <a:buFont typeface="Wingdings" pitchFamily="2" charset="2"/>
              <a:buNone/>
              <a:defRPr/>
            </a:pPr>
            <a:endParaRPr lang="en-US" sz="2400" dirty="0" smtClean="0"/>
          </a:p>
          <a:p>
            <a:pPr>
              <a:buFont typeface="Wingdings" pitchFamily="2" charset="2"/>
              <a:buBlip>
                <a:blip r:embed="rId2"/>
              </a:buBlip>
              <a:defRPr/>
            </a:pPr>
            <a:r>
              <a:rPr lang="en-US" sz="2400" dirty="0" smtClean="0"/>
              <a:t>Every object whose surface temperature is above </a:t>
            </a:r>
          </a:p>
          <a:p>
            <a:pPr>
              <a:buFont typeface="Wingdings" pitchFamily="2" charset="2"/>
              <a:buNone/>
              <a:defRPr/>
            </a:pPr>
            <a:r>
              <a:rPr lang="en-US" sz="2400" dirty="0" smtClean="0"/>
              <a:t>	absolute zero (-273 °C) radiates energy at a </a:t>
            </a:r>
          </a:p>
          <a:p>
            <a:pPr>
              <a:buFont typeface="Wingdings" pitchFamily="2" charset="2"/>
              <a:buNone/>
              <a:defRPr/>
            </a:pPr>
            <a:r>
              <a:rPr lang="en-US" sz="2400" dirty="0" smtClean="0"/>
              <a:t>	wavelength corresponding to its surface temperature. </a:t>
            </a:r>
          </a:p>
          <a:p>
            <a:pPr>
              <a:buFont typeface="Wingdings" pitchFamily="2" charset="2"/>
              <a:buNone/>
              <a:defRPr/>
            </a:pPr>
            <a:endParaRPr lang="en-US" sz="24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69278" y="1754476"/>
            <a:ext cx="502227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05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15</a:t>
            </a:fld>
            <a:endParaRPr lang="en-US">
              <a:solidFill>
                <a:srgbClr val="000000"/>
              </a:solidFill>
            </a:endParaRPr>
          </a:p>
        </p:txBody>
      </p:sp>
      <p:sp>
        <p:nvSpPr>
          <p:cNvPr id="4" name="Rectangle 2"/>
          <p:cNvSpPr txBox="1">
            <a:spLocks noChangeArrowheads="1"/>
          </p:cNvSpPr>
          <p:nvPr/>
        </p:nvSpPr>
        <p:spPr>
          <a:xfrm>
            <a:off x="457200" y="277814"/>
            <a:ext cx="82296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err="1" smtClean="0"/>
              <a:t>Thermographic</a:t>
            </a:r>
            <a:r>
              <a:rPr lang="en-US" u="sng" dirty="0" smtClean="0"/>
              <a:t> Camera</a:t>
            </a:r>
            <a:endParaRPr lang="en-US" u="sng" dirty="0" smtClean="0"/>
          </a:p>
        </p:txBody>
      </p:sp>
      <p:sp>
        <p:nvSpPr>
          <p:cNvPr id="5" name="Rectangle 3"/>
          <p:cNvSpPr txBox="1">
            <a:spLocks noChangeArrowheads="1"/>
          </p:cNvSpPr>
          <p:nvPr/>
        </p:nvSpPr>
        <p:spPr>
          <a:xfrm>
            <a:off x="0" y="1579563"/>
            <a:ext cx="6934200" cy="26289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dirty="0" smtClean="0"/>
              <a:t>Produces a live TV image of heat radiation.</a:t>
            </a:r>
          </a:p>
          <a:p>
            <a:pPr>
              <a:buClr>
                <a:schemeClr val="tx1"/>
              </a:buClr>
              <a:buFont typeface="Wingdings" pitchFamily="2" charset="2"/>
              <a:buBlip>
                <a:blip r:embed="rId2"/>
              </a:buBlip>
              <a:defRPr/>
            </a:pPr>
            <a:r>
              <a:rPr lang="en-US" dirty="0" smtClean="0"/>
              <a:t>It converts invisible IR energy into  a 2d visual image &amp; displays on std. </a:t>
            </a:r>
          </a:p>
          <a:p>
            <a:pPr>
              <a:buClr>
                <a:schemeClr val="tx1"/>
              </a:buClr>
              <a:buFont typeface="Wingdings" pitchFamily="2" charset="2"/>
              <a:buNone/>
              <a:defRPr/>
            </a:pPr>
            <a:r>
              <a:rPr lang="en-US" dirty="0" smtClean="0"/>
              <a:t>	TV monitor.</a:t>
            </a:r>
          </a:p>
          <a:p>
            <a:pPr>
              <a:buClr>
                <a:schemeClr val="tx1"/>
              </a:buClr>
              <a:buBlip>
                <a:blip r:embed="rId2"/>
              </a:buBlip>
              <a:defRPr/>
            </a:pPr>
            <a:r>
              <a:rPr lang="en-US" dirty="0"/>
              <a:t>Thermal image produced is called </a:t>
            </a:r>
            <a:r>
              <a:rPr lang="en-US" dirty="0" smtClean="0"/>
              <a:t> </a:t>
            </a:r>
            <a:r>
              <a:rPr lang="en-US" dirty="0" err="1" smtClean="0"/>
              <a:t>thermogram</a:t>
            </a:r>
            <a:r>
              <a:rPr lang="en-US" dirty="0"/>
              <a:t>.</a:t>
            </a:r>
          </a:p>
          <a:p>
            <a:pPr>
              <a:buClr>
                <a:schemeClr val="tx1"/>
              </a:buClr>
              <a:buBlip>
                <a:blip r:embed="rId2"/>
              </a:buBlip>
              <a:defRPr/>
            </a:pPr>
            <a:r>
              <a:rPr lang="en-US" dirty="0"/>
              <a:t>It allows us to see what our eyes can't.</a:t>
            </a:r>
          </a:p>
          <a:p>
            <a:pPr>
              <a:buClr>
                <a:schemeClr val="tx1"/>
              </a:buClr>
              <a:buBlip>
                <a:blip r:embed="rId2"/>
              </a:buBlip>
              <a:defRPr/>
            </a:pPr>
            <a:r>
              <a:rPr lang="en-US" dirty="0"/>
              <a:t>It resembles a std. camcorder.</a:t>
            </a:r>
          </a:p>
          <a:p>
            <a:pPr>
              <a:buClr>
                <a:schemeClr val="tx1"/>
              </a:buClr>
              <a:buBlip>
                <a:blip r:embed="rId2"/>
              </a:buBlip>
              <a:defRPr/>
            </a:pPr>
            <a:endParaRPr lang="en-US" dirty="0"/>
          </a:p>
          <a:p>
            <a:pPr>
              <a:buClr>
                <a:schemeClr val="tx1"/>
              </a:buClr>
              <a:buFont typeface="Wingdings" pitchFamily="2" charset="2"/>
              <a:buNone/>
              <a:defRPr/>
            </a:pPr>
            <a:endParaRPr lang="en-US" sz="2400"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65814" y="1751012"/>
            <a:ext cx="5029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hermaCAM PM390 Digital Radio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124200"/>
            <a:ext cx="22621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18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16</a:t>
            </a:fld>
            <a:endParaRPr lang="en-US">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524000"/>
            <a:ext cx="8322219" cy="2963214"/>
          </a:xfrm>
          <a:prstGeom prst="rect">
            <a:avLst/>
          </a:prstGeom>
        </p:spPr>
      </p:pic>
      <p:sp>
        <p:nvSpPr>
          <p:cNvPr id="5" name="TextBox 4"/>
          <p:cNvSpPr txBox="1"/>
          <p:nvPr/>
        </p:nvSpPr>
        <p:spPr>
          <a:xfrm>
            <a:off x="1143000" y="457200"/>
            <a:ext cx="6629400" cy="461665"/>
          </a:xfrm>
          <a:prstGeom prst="rect">
            <a:avLst/>
          </a:prstGeom>
          <a:noFill/>
        </p:spPr>
        <p:txBody>
          <a:bodyPr wrap="square" rtlCol="0">
            <a:spAutoFit/>
          </a:bodyPr>
          <a:lstStyle/>
          <a:p>
            <a:r>
              <a:rPr lang="en-US" sz="2400" b="1" u="sng" dirty="0" smtClean="0"/>
              <a:t>How  Digital imaging obtained in Thermal Camera</a:t>
            </a:r>
            <a:endParaRPr lang="en-US" sz="2400" b="1" u="sng" dirty="0"/>
          </a:p>
        </p:txBody>
      </p:sp>
    </p:spTree>
    <p:extLst>
      <p:ext uri="{BB962C8B-B14F-4D97-AF65-F5344CB8AC3E}">
        <p14:creationId xmlns:p14="http://schemas.microsoft.com/office/powerpoint/2010/main" val="46330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17</a:t>
            </a:fld>
            <a:endParaRPr lang="en-US">
              <a:solidFill>
                <a:srgbClr val="000000"/>
              </a:solidFill>
            </a:endParaRPr>
          </a:p>
        </p:txBody>
      </p:sp>
      <p:sp>
        <p:nvSpPr>
          <p:cNvPr id="4" name="Rectangle 2"/>
          <p:cNvSpPr txBox="1">
            <a:spLocks noChangeArrowheads="1"/>
          </p:cNvSpPr>
          <p:nvPr/>
        </p:nvSpPr>
        <p:spPr>
          <a:xfrm>
            <a:off x="457200" y="277813"/>
            <a:ext cx="8229600" cy="7127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smtClean="0"/>
              <a:t>How camera see heat? </a:t>
            </a:r>
            <a:endParaRPr lang="en-US" u="sng" dirty="0" smtClean="0"/>
          </a:p>
        </p:txBody>
      </p:sp>
      <p:sp>
        <p:nvSpPr>
          <p:cNvPr id="5" name="Rectangle 3"/>
          <p:cNvSpPr txBox="1">
            <a:spLocks noChangeArrowheads="1"/>
          </p:cNvSpPr>
          <p:nvPr/>
        </p:nvSpPr>
        <p:spPr>
          <a:xfrm>
            <a:off x="149226" y="969818"/>
            <a:ext cx="7467600" cy="32004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sz="2400" dirty="0" smtClean="0"/>
              <a:t>It can image temperatures from -20 to 500 </a:t>
            </a:r>
          </a:p>
          <a:p>
            <a:pPr>
              <a:buClr>
                <a:schemeClr val="tx1"/>
              </a:buClr>
              <a:buFont typeface="Wingdings" pitchFamily="2" charset="2"/>
              <a:buNone/>
              <a:defRPr/>
            </a:pPr>
            <a:r>
              <a:rPr lang="en-US" sz="2400" dirty="0" smtClean="0"/>
              <a:t>degree Celsius &amp; can be extended down to </a:t>
            </a:r>
          </a:p>
          <a:p>
            <a:pPr>
              <a:buClr>
                <a:schemeClr val="tx1"/>
              </a:buClr>
              <a:buFont typeface="Wingdings" pitchFamily="2" charset="2"/>
              <a:buNone/>
              <a:defRPr/>
            </a:pPr>
            <a:r>
              <a:rPr lang="en-US" sz="2400" dirty="0" smtClean="0"/>
              <a:t>-40 &amp; up to 2000 degree Celsius.</a:t>
            </a:r>
          </a:p>
          <a:p>
            <a:pPr>
              <a:buClr>
                <a:schemeClr val="tx1"/>
              </a:buClr>
              <a:buFont typeface="Wingdings" pitchFamily="2" charset="2"/>
              <a:buBlip>
                <a:blip r:embed="rId2"/>
              </a:buBlip>
              <a:defRPr/>
            </a:pPr>
            <a:r>
              <a:rPr lang="en-US" sz="2400" dirty="0" smtClean="0"/>
              <a:t>It converts invisible IR  </a:t>
            </a:r>
          </a:p>
          <a:p>
            <a:pPr>
              <a:buClr>
                <a:schemeClr val="tx1"/>
              </a:buClr>
              <a:buFont typeface="Wingdings" pitchFamily="2" charset="2"/>
              <a:buNone/>
              <a:defRPr/>
            </a:pPr>
            <a:r>
              <a:rPr lang="en-US" sz="2400" dirty="0" smtClean="0"/>
              <a:t>  energy  to 2d visual image.</a:t>
            </a:r>
          </a:p>
          <a:p>
            <a:pPr>
              <a:buClr>
                <a:schemeClr val="tx1"/>
              </a:buClr>
              <a:buFont typeface="Wingdings" pitchFamily="2" charset="2"/>
              <a:buBlip>
                <a:blip r:embed="rId2"/>
              </a:buBlip>
              <a:defRPr/>
            </a:pPr>
            <a:r>
              <a:rPr lang="en-US" sz="2400" dirty="0" smtClean="0"/>
              <a:t>Then displays on a TV </a:t>
            </a:r>
          </a:p>
          <a:p>
            <a:pPr>
              <a:buClr>
                <a:schemeClr val="tx1"/>
              </a:buClr>
              <a:buFont typeface="Wingdings" pitchFamily="2" charset="2"/>
              <a:buNone/>
              <a:defRPr/>
            </a:pPr>
            <a:r>
              <a:rPr lang="en-US" sz="2400" dirty="0" smtClean="0"/>
              <a:t>   monitor.</a:t>
            </a:r>
            <a:endParaRPr lang="en-US" sz="24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237" y="3883601"/>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65814" y="1751012"/>
            <a:ext cx="5029199"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0"/>
          <p:cNvSpPr txBox="1">
            <a:spLocks/>
          </p:cNvSpPr>
          <p:nvPr/>
        </p:nvSpPr>
        <p:spPr>
          <a:xfrm>
            <a:off x="3124200" y="6248400"/>
            <a:ext cx="2895600" cy="4572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t>www.techalone.com</a:t>
            </a:r>
            <a:endParaRPr lang="en-US"/>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863685"/>
            <a:ext cx="1543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91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18</a:t>
            </a:fld>
            <a:endParaRPr lang="en-US">
              <a:solidFill>
                <a:srgbClr val="000000"/>
              </a:solidFill>
            </a:endParaRPr>
          </a:p>
        </p:txBody>
      </p:sp>
      <p:sp>
        <p:nvSpPr>
          <p:cNvPr id="4" name="Rectangle 2"/>
          <p:cNvSpPr txBox="1">
            <a:spLocks noChangeArrowheads="1"/>
          </p:cNvSpPr>
          <p:nvPr/>
        </p:nvSpPr>
        <p:spPr>
          <a:xfrm>
            <a:off x="457200" y="277814"/>
            <a:ext cx="82296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sz="3200" u="sng" dirty="0" smtClean="0"/>
              <a:t>Types of </a:t>
            </a:r>
            <a:r>
              <a:rPr lang="en-US" sz="3200" u="sng" dirty="0" err="1" smtClean="0"/>
              <a:t>Thermographic</a:t>
            </a:r>
            <a:r>
              <a:rPr lang="en-US" sz="3200" u="sng" dirty="0" smtClean="0"/>
              <a:t> Cameras</a:t>
            </a:r>
            <a:endParaRPr lang="en-US" sz="3200" u="sng" dirty="0" smtClean="0"/>
          </a:p>
        </p:txBody>
      </p:sp>
      <p:sp>
        <p:nvSpPr>
          <p:cNvPr id="5" name="Rectangle 3"/>
          <p:cNvSpPr txBox="1">
            <a:spLocks noChangeArrowheads="1"/>
          </p:cNvSpPr>
          <p:nvPr/>
        </p:nvSpPr>
        <p:spPr>
          <a:xfrm>
            <a:off x="0" y="1600200"/>
            <a:ext cx="9144000"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None/>
              <a:defRPr/>
            </a:pPr>
            <a:r>
              <a:rPr lang="en-US" dirty="0" smtClean="0"/>
              <a:t>2 types:</a:t>
            </a:r>
          </a:p>
          <a:p>
            <a:pPr>
              <a:defRPr/>
            </a:pPr>
            <a:r>
              <a:rPr lang="en-US" dirty="0"/>
              <a:t>Cooled cameras-They are contained in a </a:t>
            </a:r>
            <a:r>
              <a:rPr lang="en-US" dirty="0" smtClean="0"/>
              <a:t>vacuum </a:t>
            </a:r>
            <a:r>
              <a:rPr lang="en-US" dirty="0"/>
              <a:t>sealed case &amp; cryogenically cooled. </a:t>
            </a:r>
            <a:endParaRPr lang="en-US" dirty="0" smtClean="0"/>
          </a:p>
          <a:p>
            <a:pPr>
              <a:defRPr/>
            </a:pPr>
            <a:r>
              <a:rPr lang="en-US" dirty="0" smtClean="0"/>
              <a:t>Drawbacks-</a:t>
            </a:r>
            <a:endParaRPr lang="en-US" dirty="0"/>
          </a:p>
          <a:p>
            <a:pPr>
              <a:defRPr/>
            </a:pPr>
            <a:r>
              <a:rPr lang="en-US" dirty="0"/>
              <a:t>expensive to produce &amp; run, several minutes to cool </a:t>
            </a:r>
            <a:r>
              <a:rPr lang="en-US" dirty="0" smtClean="0"/>
              <a:t>down </a:t>
            </a:r>
            <a:r>
              <a:rPr lang="en-US" dirty="0"/>
              <a:t>before it begin working.</a:t>
            </a:r>
          </a:p>
          <a:p>
            <a:pPr>
              <a:defRPr/>
            </a:pPr>
            <a:r>
              <a:rPr lang="en-US" dirty="0"/>
              <a:t>Uncooled cameras-Use sensors that work by </a:t>
            </a:r>
          </a:p>
          <a:p>
            <a:pPr>
              <a:defRPr/>
            </a:pPr>
            <a:r>
              <a:rPr lang="en-US" dirty="0"/>
              <a:t>change of resistance, volume &amp; current when heated</a:t>
            </a:r>
            <a:r>
              <a:rPr lang="en-US" dirty="0" smtClean="0"/>
              <a:t>. </a:t>
            </a:r>
            <a:r>
              <a:rPr lang="en-US" dirty="0"/>
              <a:t>It is smaller &amp; less costly.</a:t>
            </a:r>
          </a:p>
          <a:p>
            <a:pPr>
              <a:defRPr/>
            </a:pPr>
            <a:r>
              <a:rPr lang="en-US" dirty="0"/>
              <a:t>Cooled cameras provide superior image quality than </a:t>
            </a:r>
          </a:p>
          <a:p>
            <a:pPr>
              <a:defRPr/>
            </a:pPr>
            <a:r>
              <a:rPr lang="en-US" dirty="0"/>
              <a:t>uncooled.</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246814" y="2132012"/>
            <a:ext cx="4267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54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19</a:t>
            </a:fld>
            <a:endParaRPr lang="en-US">
              <a:solidFill>
                <a:srgbClr val="000000"/>
              </a:solidFill>
            </a:endParaRPr>
          </a:p>
        </p:txBody>
      </p:sp>
      <p:sp>
        <p:nvSpPr>
          <p:cNvPr id="4" name="Rectangle 2"/>
          <p:cNvSpPr txBox="1">
            <a:spLocks noChangeArrowheads="1"/>
          </p:cNvSpPr>
          <p:nvPr/>
        </p:nvSpPr>
        <p:spPr>
          <a:xfrm>
            <a:off x="457200" y="277813"/>
            <a:ext cx="8229600" cy="9413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u="sng" dirty="0" smtClean="0"/>
              <a:t>Process</a:t>
            </a:r>
            <a:endParaRPr lang="en-US" u="sng" dirty="0" smtClean="0"/>
          </a:p>
        </p:txBody>
      </p:sp>
      <p:sp>
        <p:nvSpPr>
          <p:cNvPr id="5" name="Rectangle 3"/>
          <p:cNvSpPr txBox="1">
            <a:spLocks noChangeArrowheads="1"/>
          </p:cNvSpPr>
          <p:nvPr/>
        </p:nvSpPr>
        <p:spPr>
          <a:xfrm>
            <a:off x="0" y="1295400"/>
            <a:ext cx="9144000" cy="55626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Blip>
                <a:blip r:embed="rId2"/>
              </a:buBlip>
              <a:defRPr/>
            </a:pPr>
            <a:r>
              <a:rPr lang="en-US" dirty="0" smtClean="0"/>
              <a:t>IR camera creates an image.</a:t>
            </a:r>
          </a:p>
          <a:p>
            <a:pPr>
              <a:buFont typeface="Wingdings" pitchFamily="2" charset="2"/>
              <a:buNone/>
              <a:defRPr/>
            </a:pPr>
            <a:r>
              <a:rPr lang="en-US" dirty="0" smtClean="0"/>
              <a:t>    </a:t>
            </a:r>
            <a:r>
              <a:rPr lang="en-US" sz="2400" dirty="0" smtClean="0"/>
              <a:t>-convert radiant heat energy into</a:t>
            </a:r>
            <a:r>
              <a:rPr lang="en-US" dirty="0" smtClean="0"/>
              <a:t> </a:t>
            </a:r>
            <a:r>
              <a:rPr lang="en-US" sz="2400" dirty="0" smtClean="0"/>
              <a:t>a signal.</a:t>
            </a:r>
          </a:p>
          <a:p>
            <a:pPr>
              <a:buFont typeface="Wingdings" pitchFamily="2" charset="2"/>
              <a:buBlip>
                <a:blip r:embed="rId2"/>
              </a:buBlip>
              <a:defRPr/>
            </a:pPr>
            <a:r>
              <a:rPr lang="en-US" dirty="0" smtClean="0"/>
              <a:t>Colorizing IR images.</a:t>
            </a:r>
          </a:p>
          <a:p>
            <a:pPr>
              <a:buFont typeface="Wingdings" pitchFamily="2" charset="2"/>
              <a:buNone/>
              <a:defRPr/>
            </a:pPr>
            <a:r>
              <a:rPr lang="en-US" dirty="0" smtClean="0"/>
              <a:t>   </a:t>
            </a:r>
            <a:r>
              <a:rPr lang="en-US" sz="2400" dirty="0" smtClean="0"/>
              <a:t> -camera assigns black to coolest area &amp; </a:t>
            </a:r>
          </a:p>
          <a:p>
            <a:pPr>
              <a:buFont typeface="Wingdings" pitchFamily="2" charset="2"/>
              <a:buNone/>
              <a:defRPr/>
            </a:pPr>
            <a:r>
              <a:rPr lang="en-US" sz="2400" dirty="0" smtClean="0"/>
              <a:t> 	white to hottest area.</a:t>
            </a:r>
            <a:endParaRPr lang="en-US" dirty="0" smtClean="0"/>
          </a:p>
          <a:p>
            <a:pPr>
              <a:buFont typeface="Wingdings" pitchFamily="2" charset="2"/>
              <a:buBlip>
                <a:blip r:embed="rId2"/>
              </a:buBlip>
              <a:defRPr/>
            </a:pPr>
            <a:r>
              <a:rPr lang="en-US" dirty="0" smtClean="0"/>
              <a:t>Adjusting images for clarity.</a:t>
            </a:r>
          </a:p>
          <a:p>
            <a:pPr>
              <a:buFont typeface="Wingdings" pitchFamily="2" charset="2"/>
              <a:buNone/>
              <a:defRPr/>
            </a:pPr>
            <a:r>
              <a:rPr lang="en-US" dirty="0" smtClean="0"/>
              <a:t>    </a:t>
            </a:r>
            <a:r>
              <a:rPr lang="en-US" sz="2400" dirty="0" smtClean="0"/>
              <a:t>-upper &amp; lower temperature limits are adjusted to get the clearest picture.</a:t>
            </a:r>
            <a:endParaRPr lang="en-US"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51959" y="1751012"/>
            <a:ext cx="5029199"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74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Subjects of discussion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Medical imaging</a:t>
            </a:r>
          </a:p>
          <a:p>
            <a:pPr>
              <a:buFont typeface="Arial" pitchFamily="34" charset="0"/>
              <a:buChar char="•"/>
            </a:pPr>
            <a:r>
              <a:rPr lang="en-US" dirty="0" smtClean="0"/>
              <a:t>Ultrasonography (USG)</a:t>
            </a:r>
          </a:p>
          <a:p>
            <a:pPr marL="285750" indent="-285750">
              <a:buFont typeface="Arial" pitchFamily="34" charset="0"/>
              <a:buChar char="•"/>
            </a:pPr>
            <a:r>
              <a:rPr lang="en-US" dirty="0" smtClean="0">
                <a:solidFill>
                  <a:srgbClr val="FF0000"/>
                </a:solidFill>
              </a:rPr>
              <a:t>Medical Thermography (IR)</a:t>
            </a:r>
            <a:endParaRPr lang="en-US" dirty="0">
              <a:solidFill>
                <a:srgbClr val="FF0000"/>
              </a:solidFill>
            </a:endParaRPr>
          </a:p>
          <a:p>
            <a:pPr marL="0" indent="0"/>
            <a:r>
              <a:rPr lang="en-US" dirty="0" smtClean="0"/>
              <a:t>The Module -3  part-2 course duration   : 1  lecture</a:t>
            </a:r>
          </a:p>
          <a:p>
            <a:pPr marL="0" indent="0"/>
            <a:endParaRPr lang="en-US" dirty="0"/>
          </a:p>
          <a:p>
            <a:pPr marL="0" indent="0"/>
            <a:r>
              <a:rPr lang="en-US" dirty="0" smtClean="0"/>
              <a:t>The lecture content will be available  at  http//www.dr-joyanta-kumar-roy.com</a:t>
            </a:r>
          </a:p>
          <a:p>
            <a:pPr>
              <a:buFont typeface="Arial" pitchFamily="34" charset="0"/>
              <a:buChar char="•"/>
            </a:pPr>
            <a:endParaRPr lang="en-US" dirty="0"/>
          </a:p>
        </p:txBody>
      </p:sp>
      <p:sp>
        <p:nvSpPr>
          <p:cNvPr id="10" name="Slide Number Placeholder 9"/>
          <p:cNvSpPr>
            <a:spLocks noGrp="1"/>
          </p:cNvSpPr>
          <p:nvPr>
            <p:ph type="sldNum" sz="quarter" idx="12"/>
          </p:nvPr>
        </p:nvSpPr>
        <p:spPr>
          <a:ln>
            <a:solidFill>
              <a:schemeClr val="tx1"/>
            </a:solidFill>
          </a:ln>
        </p:spPr>
        <p:txBody>
          <a:bodyPr/>
          <a:lstStyle/>
          <a:p>
            <a:fld id="{B6F15528-21DE-4FAA-801E-634DDDAF4B2B}" type="slidenum">
              <a:rPr lang="en-US" smtClean="0">
                <a:solidFill>
                  <a:srgbClr val="000000"/>
                </a:solidFill>
              </a:rPr>
              <a:pPr/>
              <a:t>2</a:t>
            </a:fld>
            <a:endParaRPr lang="en-US" dirty="0">
              <a:solidFill>
                <a:srgbClr val="000000"/>
              </a:solidFill>
            </a:endParaRPr>
          </a:p>
        </p:txBody>
      </p:sp>
      <p:sp>
        <p:nvSpPr>
          <p:cNvPr id="11" name="Footer Placeholder 10"/>
          <p:cNvSpPr>
            <a:spLocks noGrp="1"/>
          </p:cNvSpPr>
          <p:nvPr>
            <p:ph type="ftr" sz="quarter" idx="11"/>
          </p:nvPr>
        </p:nvSpPr>
        <p:spPr/>
        <p:txBody>
          <a:bodyPr/>
          <a:lstStyle/>
          <a:p>
            <a:r>
              <a:rPr lang="en-US" b="1" dirty="0" smtClean="0">
                <a:solidFill>
                  <a:srgbClr val="000000"/>
                </a:solidFill>
              </a:rPr>
              <a:t>Dr. J. K. Roy</a:t>
            </a:r>
            <a:endParaRPr lang="en-US" b="1" dirty="0">
              <a:solidFill>
                <a:srgbClr val="000000"/>
              </a:solidFill>
            </a:endParaRPr>
          </a:p>
        </p:txBody>
      </p:sp>
    </p:spTree>
    <p:extLst>
      <p:ext uri="{BB962C8B-B14F-4D97-AF65-F5344CB8AC3E}">
        <p14:creationId xmlns:p14="http://schemas.microsoft.com/office/powerpoint/2010/main" val="4074514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20</a:t>
            </a:fld>
            <a:endParaRPr lang="en-US">
              <a:solidFill>
                <a:srgbClr val="000000"/>
              </a:solidFill>
            </a:endParaRPr>
          </a:p>
        </p:txBody>
      </p:sp>
      <p:sp>
        <p:nvSpPr>
          <p:cNvPr id="4" name="Rectangle 2"/>
          <p:cNvSpPr txBox="1">
            <a:spLocks noChangeArrowheads="1"/>
          </p:cNvSpPr>
          <p:nvPr/>
        </p:nvSpPr>
        <p:spPr>
          <a:xfrm>
            <a:off x="13855" y="0"/>
            <a:ext cx="7453745" cy="10175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smtClean="0"/>
              <a:t>Applications</a:t>
            </a:r>
            <a:endParaRPr lang="en-US" u="sng" dirty="0" smtClean="0"/>
          </a:p>
        </p:txBody>
      </p:sp>
      <p:sp>
        <p:nvSpPr>
          <p:cNvPr id="5" name="Rectangle 3"/>
          <p:cNvSpPr txBox="1">
            <a:spLocks noChangeArrowheads="1"/>
          </p:cNvSpPr>
          <p:nvPr/>
        </p:nvSpPr>
        <p:spPr>
          <a:xfrm>
            <a:off x="0" y="1295400"/>
            <a:ext cx="7596044" cy="3733802"/>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sz="2800" dirty="0" smtClean="0"/>
              <a:t>Medical imaging</a:t>
            </a:r>
          </a:p>
          <a:p>
            <a:pPr>
              <a:buClr>
                <a:schemeClr val="tx1"/>
              </a:buClr>
              <a:buFont typeface="Wingdings" pitchFamily="2" charset="2"/>
              <a:buBlip>
                <a:blip r:embed="rId2"/>
              </a:buBlip>
              <a:defRPr/>
            </a:pPr>
            <a:r>
              <a:rPr lang="en-US" sz="2800" dirty="0" smtClean="0"/>
              <a:t>Night vision</a:t>
            </a:r>
          </a:p>
          <a:p>
            <a:pPr>
              <a:buClr>
                <a:schemeClr val="tx1"/>
              </a:buClr>
              <a:buFont typeface="Wingdings" pitchFamily="2" charset="2"/>
              <a:buBlip>
                <a:blip r:embed="rId2"/>
              </a:buBlip>
              <a:defRPr/>
            </a:pPr>
            <a:r>
              <a:rPr lang="en-US" sz="2800" dirty="0" smtClean="0"/>
              <a:t>Non destructive testing</a:t>
            </a:r>
          </a:p>
          <a:p>
            <a:pPr>
              <a:buClr>
                <a:schemeClr val="tx1"/>
              </a:buClr>
              <a:buFont typeface="Wingdings" pitchFamily="2" charset="2"/>
              <a:buBlip>
                <a:blip r:embed="rId2"/>
              </a:buBlip>
              <a:defRPr/>
            </a:pPr>
            <a:r>
              <a:rPr lang="en-US" sz="2800" dirty="0" smtClean="0"/>
              <a:t>Medical field</a:t>
            </a:r>
          </a:p>
          <a:p>
            <a:pPr>
              <a:buClr>
                <a:schemeClr val="tx1"/>
              </a:buClr>
              <a:buFont typeface="Wingdings" pitchFamily="2" charset="2"/>
              <a:buBlip>
                <a:blip r:embed="rId2"/>
              </a:buBlip>
              <a:defRPr/>
            </a:pPr>
            <a:r>
              <a:rPr lang="en-US" sz="2800" dirty="0" smtClean="0"/>
              <a:t>Condition monitoring</a:t>
            </a:r>
            <a:endParaRPr lang="en-US" sz="28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45031" y="1751013"/>
            <a:ext cx="5029202"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12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21</a:t>
            </a:fld>
            <a:endParaRPr lang="en-US">
              <a:solidFill>
                <a:srgbClr val="000000"/>
              </a:solidFill>
            </a:endParaRPr>
          </a:p>
        </p:txBody>
      </p:sp>
      <p:sp>
        <p:nvSpPr>
          <p:cNvPr id="4" name="Rectangle 2"/>
          <p:cNvSpPr txBox="1">
            <a:spLocks noChangeArrowheads="1"/>
          </p:cNvSpPr>
          <p:nvPr/>
        </p:nvSpPr>
        <p:spPr>
          <a:xfrm>
            <a:off x="457200" y="277813"/>
            <a:ext cx="5410200" cy="7127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smtClean="0"/>
              <a:t>Medical Imaging</a:t>
            </a:r>
            <a:endParaRPr lang="en-US" u="sng" dirty="0" smtClean="0"/>
          </a:p>
        </p:txBody>
      </p:sp>
      <p:sp>
        <p:nvSpPr>
          <p:cNvPr id="5" name="Rectangle 3"/>
          <p:cNvSpPr txBox="1">
            <a:spLocks noChangeArrowheads="1"/>
          </p:cNvSpPr>
          <p:nvPr/>
        </p:nvSpPr>
        <p:spPr>
          <a:xfrm>
            <a:off x="0" y="990600"/>
            <a:ext cx="9144000"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Blip>
                <a:blip r:embed="rId2"/>
              </a:buBlip>
              <a:defRPr/>
            </a:pPr>
            <a:r>
              <a:rPr lang="en-US" sz="2400" dirty="0"/>
              <a:t>The technique used to create images </a:t>
            </a:r>
            <a:r>
              <a:rPr lang="en-US" sz="2400" dirty="0" smtClean="0"/>
              <a:t>of </a:t>
            </a:r>
            <a:r>
              <a:rPr lang="en-US" sz="2400" dirty="0"/>
              <a:t>human body </a:t>
            </a:r>
            <a:endParaRPr lang="en-US" sz="2400" dirty="0" smtClean="0"/>
          </a:p>
          <a:p>
            <a:pPr marL="0" indent="0">
              <a:defRPr/>
            </a:pPr>
            <a:r>
              <a:rPr lang="en-US" sz="2400" dirty="0" smtClean="0"/>
              <a:t>     for </a:t>
            </a:r>
            <a:r>
              <a:rPr lang="en-US" sz="2400" dirty="0"/>
              <a:t>clinical purposes or</a:t>
            </a:r>
          </a:p>
          <a:p>
            <a:pPr>
              <a:buBlip>
                <a:blip r:embed="rId2"/>
              </a:buBlip>
              <a:defRPr/>
            </a:pPr>
            <a:r>
              <a:rPr lang="en-US" sz="2400" dirty="0"/>
              <a:t> medical science.</a:t>
            </a:r>
          </a:p>
          <a:p>
            <a:pPr>
              <a:buBlip>
                <a:blip r:embed="rId2"/>
              </a:buBlip>
              <a:defRPr/>
            </a:pPr>
            <a:r>
              <a:rPr lang="en-US" dirty="0" smtClean="0"/>
              <a:t>        </a:t>
            </a:r>
            <a:r>
              <a:rPr lang="en-US" sz="2400" u="sng" dirty="0"/>
              <a:t>Imaging technology:</a:t>
            </a:r>
          </a:p>
          <a:p>
            <a:pPr>
              <a:buFont typeface="Wingdings" pitchFamily="2" charset="2"/>
              <a:buBlip>
                <a:blip r:embed="rId2"/>
              </a:buBlip>
              <a:defRPr/>
            </a:pPr>
            <a:r>
              <a:rPr lang="en-US" sz="2400" dirty="0" smtClean="0"/>
              <a:t>Electron microscope.</a:t>
            </a:r>
          </a:p>
          <a:p>
            <a:pPr>
              <a:buFont typeface="Wingdings" pitchFamily="2" charset="2"/>
              <a:buBlip>
                <a:blip r:embed="rId2"/>
              </a:buBlip>
              <a:defRPr/>
            </a:pPr>
            <a:r>
              <a:rPr lang="en-US" sz="2400" dirty="0" smtClean="0"/>
              <a:t>Fluoroscopy.</a:t>
            </a:r>
          </a:p>
          <a:p>
            <a:pPr>
              <a:buFont typeface="Wingdings" pitchFamily="2" charset="2"/>
              <a:buBlip>
                <a:blip r:embed="rId2"/>
              </a:buBlip>
              <a:defRPr/>
            </a:pPr>
            <a:r>
              <a:rPr lang="en-US" sz="2400" dirty="0" smtClean="0"/>
              <a:t>Magnetic Resonance Imaging (MRI).</a:t>
            </a:r>
          </a:p>
          <a:p>
            <a:pPr>
              <a:buFont typeface="Wingdings" pitchFamily="2" charset="2"/>
              <a:buBlip>
                <a:blip r:embed="rId2"/>
              </a:buBlip>
              <a:defRPr/>
            </a:pPr>
            <a:r>
              <a:rPr lang="en-US" sz="2400" dirty="0" smtClean="0"/>
              <a:t>Positron Emission Tomography (PET).</a:t>
            </a:r>
          </a:p>
          <a:p>
            <a:pPr>
              <a:buFont typeface="Wingdings" pitchFamily="2" charset="2"/>
              <a:buBlip>
                <a:blip r:embed="rId2"/>
              </a:buBlip>
              <a:defRPr/>
            </a:pPr>
            <a:r>
              <a:rPr lang="en-US" sz="2400" dirty="0" smtClean="0"/>
              <a:t>Ultrasonography</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398"/>
            <a:ext cx="2365514" cy="19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27714" y="1789112"/>
            <a:ext cx="5105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849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22</a:t>
            </a:fld>
            <a:endParaRPr lang="en-US">
              <a:solidFill>
                <a:srgbClr val="000000"/>
              </a:solidFill>
            </a:endParaRPr>
          </a:p>
        </p:txBody>
      </p:sp>
      <p:sp>
        <p:nvSpPr>
          <p:cNvPr id="4" name="Rectangle 2"/>
          <p:cNvSpPr txBox="1">
            <a:spLocks noChangeArrowheads="1"/>
          </p:cNvSpPr>
          <p:nvPr/>
        </p:nvSpPr>
        <p:spPr>
          <a:xfrm>
            <a:off x="457200" y="277814"/>
            <a:ext cx="35052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dirty="0" smtClean="0"/>
              <a:t>Night Vision</a:t>
            </a:r>
            <a:endParaRPr lang="en-US" dirty="0" smtClean="0"/>
          </a:p>
        </p:txBody>
      </p:sp>
      <p:sp>
        <p:nvSpPr>
          <p:cNvPr id="5" name="Rectangle 3"/>
          <p:cNvSpPr txBox="1">
            <a:spLocks noChangeArrowheads="1"/>
          </p:cNvSpPr>
          <p:nvPr/>
        </p:nvSpPr>
        <p:spPr>
          <a:xfrm>
            <a:off x="0" y="1600200"/>
            <a:ext cx="9144000"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Blip>
                <a:blip r:embed="rId2"/>
              </a:buBlip>
              <a:defRPr/>
            </a:pPr>
            <a:r>
              <a:rPr lang="en-US" sz="2000" dirty="0" smtClean="0"/>
              <a:t>Ability to see in a dark environment.</a:t>
            </a:r>
          </a:p>
          <a:p>
            <a:pPr>
              <a:buFont typeface="Wingdings" pitchFamily="2" charset="2"/>
              <a:buBlip>
                <a:blip r:embed="rId2"/>
              </a:buBlip>
              <a:defRPr/>
            </a:pPr>
            <a:r>
              <a:rPr lang="en-US" sz="2000" dirty="0" smtClean="0"/>
              <a:t>Possible by 2 approaches: spectral range, intensity range.</a:t>
            </a:r>
          </a:p>
          <a:p>
            <a:pPr>
              <a:buFont typeface="Wingdings" pitchFamily="2" charset="2"/>
              <a:buBlip>
                <a:blip r:embed="rId2"/>
              </a:buBlip>
              <a:defRPr/>
            </a:pPr>
            <a:r>
              <a:rPr lang="en-US" sz="2000" dirty="0" smtClean="0"/>
              <a:t>NVD used in military forces.</a:t>
            </a:r>
          </a:p>
          <a:p>
            <a:pPr>
              <a:buFont typeface="Wingdings" pitchFamily="2" charset="2"/>
              <a:buBlip>
                <a:blip r:embed="rId2"/>
              </a:buBlip>
              <a:defRPr/>
            </a:pPr>
            <a:r>
              <a:rPr lang="en-US" sz="2000" dirty="0" smtClean="0"/>
              <a:t>Absence of </a:t>
            </a:r>
            <a:r>
              <a:rPr lang="en-US" sz="2000" dirty="0" err="1" smtClean="0"/>
              <a:t>Tapetum</a:t>
            </a:r>
            <a:r>
              <a:rPr lang="en-US" sz="2000" dirty="0" smtClean="0"/>
              <a:t> </a:t>
            </a:r>
            <a:r>
              <a:rPr lang="en-US" sz="2000" dirty="0" err="1" smtClean="0"/>
              <a:t>lucidum</a:t>
            </a:r>
            <a:r>
              <a:rPr lang="en-US" sz="2000" dirty="0" smtClean="0"/>
              <a:t> is the reason for poor night vision </a:t>
            </a:r>
          </a:p>
          <a:p>
            <a:pPr marL="0" indent="0">
              <a:defRPr/>
            </a:pPr>
            <a:r>
              <a:rPr lang="en-US" sz="2000" dirty="0"/>
              <a:t> </a:t>
            </a:r>
            <a:r>
              <a:rPr lang="en-US" sz="2000" dirty="0" smtClean="0"/>
              <a:t>    in humans.</a:t>
            </a:r>
          </a:p>
          <a:p>
            <a:pPr>
              <a:buFont typeface="Wingdings" pitchFamily="2" charset="2"/>
              <a:buBlip>
                <a:blip r:embed="rId2"/>
              </a:buBlip>
              <a:defRPr/>
            </a:pPr>
            <a:r>
              <a:rPr lang="en-US" sz="2000" dirty="0" smtClean="0"/>
              <a:t>Thermal imaging cameras helps in seeing through fog,</a:t>
            </a:r>
          </a:p>
          <a:p>
            <a:pPr>
              <a:buFont typeface="Wingdings" pitchFamily="2" charset="2"/>
              <a:buNone/>
              <a:defRPr/>
            </a:pPr>
            <a:r>
              <a:rPr lang="en-US" sz="2000" dirty="0" smtClean="0"/>
              <a:t>	rain and smoke. </a:t>
            </a:r>
            <a:endParaRPr lang="en-US" sz="20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2438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10397" y="1771794"/>
            <a:ext cx="5140036"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65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23</a:t>
            </a:fld>
            <a:endParaRPr lang="en-US">
              <a:solidFill>
                <a:srgbClr val="000000"/>
              </a:solidFill>
            </a:endParaRPr>
          </a:p>
        </p:txBody>
      </p:sp>
      <p:sp>
        <p:nvSpPr>
          <p:cNvPr id="4" name="Rectangle 2"/>
          <p:cNvSpPr txBox="1">
            <a:spLocks noChangeArrowheads="1"/>
          </p:cNvSpPr>
          <p:nvPr/>
        </p:nvSpPr>
        <p:spPr>
          <a:xfrm>
            <a:off x="457200" y="277814"/>
            <a:ext cx="70866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u="sng" dirty="0" smtClean="0"/>
              <a:t>Non-Destructive Testing (NDT)</a:t>
            </a:r>
            <a:endParaRPr lang="en-US" u="sng" dirty="0" smtClean="0"/>
          </a:p>
        </p:txBody>
      </p:sp>
      <p:sp>
        <p:nvSpPr>
          <p:cNvPr id="5" name="Rectangle 3"/>
          <p:cNvSpPr txBox="1">
            <a:spLocks noChangeArrowheads="1"/>
          </p:cNvSpPr>
          <p:nvPr/>
        </p:nvSpPr>
        <p:spPr>
          <a:xfrm>
            <a:off x="0" y="1066800"/>
            <a:ext cx="7582189" cy="4525962"/>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Blip>
                <a:blip r:embed="rId2"/>
              </a:buBlip>
              <a:defRPr/>
            </a:pPr>
            <a:r>
              <a:rPr lang="en-US" sz="2400" dirty="0"/>
              <a:t>It is the testing that does not destroy</a:t>
            </a:r>
          </a:p>
          <a:p>
            <a:pPr>
              <a:buFont typeface="Wingdings" pitchFamily="2" charset="2"/>
              <a:buNone/>
              <a:defRPr/>
            </a:pPr>
            <a:r>
              <a:rPr lang="en-US" sz="2400" dirty="0"/>
              <a:t> </a:t>
            </a:r>
            <a:r>
              <a:rPr lang="en-US" sz="2400" dirty="0" smtClean="0"/>
              <a:t>	the </a:t>
            </a:r>
            <a:r>
              <a:rPr lang="en-US" sz="2400" dirty="0"/>
              <a:t>test object.</a:t>
            </a:r>
          </a:p>
          <a:p>
            <a:pPr>
              <a:buFont typeface="Wingdings" pitchFamily="2" charset="2"/>
              <a:buBlip>
                <a:blip r:embed="rId2"/>
              </a:buBlip>
              <a:defRPr/>
            </a:pPr>
            <a:r>
              <a:rPr lang="en-US" sz="2400" dirty="0"/>
              <a:t>Aimed mainly at industrial NDT.</a:t>
            </a:r>
          </a:p>
          <a:p>
            <a:pPr>
              <a:buFont typeface="Wingdings" pitchFamily="2" charset="2"/>
              <a:buBlip>
                <a:blip r:embed="rId2"/>
              </a:buBlip>
              <a:defRPr/>
            </a:pPr>
            <a:r>
              <a:rPr lang="en-US" sz="2400" dirty="0"/>
              <a:t>Destructive testing is not possible for forensic </a:t>
            </a:r>
          </a:p>
          <a:p>
            <a:pPr>
              <a:buFont typeface="Wingdings" pitchFamily="2" charset="2"/>
              <a:buNone/>
              <a:defRPr/>
            </a:pPr>
            <a:r>
              <a:rPr lang="en-US" sz="2400" dirty="0"/>
              <a:t>  </a:t>
            </a:r>
            <a:r>
              <a:rPr lang="en-US" sz="2400" dirty="0" smtClean="0"/>
              <a:t>	investigation</a:t>
            </a:r>
            <a:r>
              <a:rPr lang="en-US" sz="2400" dirty="0"/>
              <a:t>.</a:t>
            </a:r>
          </a:p>
          <a:p>
            <a:pPr>
              <a:buFont typeface="Wingdings" pitchFamily="2" charset="2"/>
              <a:buBlip>
                <a:blip r:embed="rId2"/>
              </a:buBlip>
              <a:defRPr/>
            </a:pPr>
            <a:r>
              <a:rPr lang="en-US" sz="2400" dirty="0" err="1" smtClean="0"/>
              <a:t>Eg</a:t>
            </a:r>
            <a:r>
              <a:rPr lang="en-US" sz="2400" dirty="0" smtClean="0"/>
              <a:t>:-Aircraft skins need regular checking to detect </a:t>
            </a:r>
          </a:p>
          <a:p>
            <a:pPr>
              <a:buFont typeface="Wingdings" pitchFamily="2" charset="2"/>
              <a:buNone/>
              <a:defRPr/>
            </a:pPr>
            <a:r>
              <a:rPr lang="en-US" sz="2400" dirty="0" smtClean="0"/>
              <a:t>               cracks.</a:t>
            </a:r>
            <a:r>
              <a:rPr lang="en-US" dirty="0" smtClean="0"/>
              <a:t> </a:t>
            </a:r>
          </a:p>
          <a:p>
            <a:pPr lvl="2">
              <a:buFont typeface="Wingdings" pitchFamily="2" charset="2"/>
              <a:buNone/>
              <a:defRPr/>
            </a:pPr>
            <a:r>
              <a:rPr lang="en-US" dirty="0" smtClean="0"/>
              <a:t>Underground pipelines are subject to corrosion</a:t>
            </a:r>
          </a:p>
          <a:p>
            <a:pPr lvl="2">
              <a:buFont typeface="Wingdings" pitchFamily="2" charset="2"/>
              <a:buNone/>
              <a:defRPr/>
            </a:pPr>
            <a:r>
              <a:rPr lang="en-US" dirty="0" smtClean="0"/>
              <a:t>     &amp; stress corrosion cracking. </a:t>
            </a:r>
          </a:p>
          <a:p>
            <a:pPr lvl="2">
              <a:buFont typeface="Wingdings" pitchFamily="2" charset="2"/>
              <a:buNone/>
              <a:defRPr/>
            </a:pPr>
            <a:endParaRPr lang="en-US" dirty="0" smtClean="0"/>
          </a:p>
          <a:p>
            <a:pPr lvl="2" algn="just">
              <a:buFont typeface="Wingdings" pitchFamily="2" charset="2"/>
              <a:buChar char=""/>
              <a:defRPr/>
            </a:pPr>
            <a:endParaRPr lang="en-US"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00003" y="1796041"/>
            <a:ext cx="5091547"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494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24</a:t>
            </a:fld>
            <a:endParaRPr lang="en-US">
              <a:solidFill>
                <a:srgbClr val="000000"/>
              </a:solidFill>
            </a:endParaRPr>
          </a:p>
        </p:txBody>
      </p:sp>
      <p:sp>
        <p:nvSpPr>
          <p:cNvPr id="4" name="Rectangle 2"/>
          <p:cNvSpPr txBox="1">
            <a:spLocks noChangeArrowheads="1"/>
          </p:cNvSpPr>
          <p:nvPr/>
        </p:nvSpPr>
        <p:spPr>
          <a:xfrm>
            <a:off x="457200" y="277813"/>
            <a:ext cx="8229600" cy="10175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dirty="0" err="1" smtClean="0"/>
              <a:t>ConTd</a:t>
            </a:r>
            <a:r>
              <a:rPr lang="en-US" dirty="0" smtClean="0"/>
              <a:t>….</a:t>
            </a:r>
            <a:endParaRPr lang="en-US" dirty="0" smtClean="0"/>
          </a:p>
        </p:txBody>
      </p:sp>
      <p:sp>
        <p:nvSpPr>
          <p:cNvPr id="5" name="Rectangle 3"/>
          <p:cNvSpPr txBox="1">
            <a:spLocks noChangeArrowheads="1"/>
          </p:cNvSpPr>
          <p:nvPr/>
        </p:nvSpPr>
        <p:spPr>
          <a:xfrm>
            <a:off x="2" y="786606"/>
            <a:ext cx="7467598"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None/>
              <a:defRPr/>
            </a:pPr>
            <a:r>
              <a:rPr lang="en-US" dirty="0" smtClean="0"/>
              <a:t>-Human beings</a:t>
            </a:r>
          </a:p>
          <a:p>
            <a:pPr>
              <a:buClr>
                <a:schemeClr val="tx1"/>
              </a:buClr>
              <a:buFont typeface="Wingdings" pitchFamily="2" charset="2"/>
              <a:buBlip>
                <a:blip r:embed="rId2"/>
              </a:buBlip>
              <a:defRPr/>
            </a:pPr>
            <a:r>
              <a:rPr lang="en-US" sz="2800" dirty="0" smtClean="0"/>
              <a:t>Respiratory dysfunctions</a:t>
            </a:r>
            <a:r>
              <a:rPr lang="en-US" sz="2400" dirty="0" smtClean="0"/>
              <a:t>- asthma, bronchitis</a:t>
            </a:r>
          </a:p>
          <a:p>
            <a:pPr>
              <a:buClr>
                <a:schemeClr val="tx1"/>
              </a:buClr>
              <a:buFont typeface="Wingdings" pitchFamily="2" charset="2"/>
              <a:buBlip>
                <a:blip r:embed="rId2"/>
              </a:buBlip>
              <a:defRPr/>
            </a:pPr>
            <a:r>
              <a:rPr lang="en-US" sz="2800" dirty="0" smtClean="0"/>
              <a:t>Digestive disorders</a:t>
            </a:r>
            <a:r>
              <a:rPr lang="en-US" sz="2400" dirty="0" smtClean="0"/>
              <a:t>-hyper &amp;hypo gastric secretions.</a:t>
            </a:r>
          </a:p>
          <a:p>
            <a:pPr>
              <a:buClr>
                <a:schemeClr val="tx1"/>
              </a:buClr>
              <a:buFont typeface="Wingdings" pitchFamily="2" charset="2"/>
              <a:buBlip>
                <a:blip r:embed="rId2"/>
              </a:buBlip>
              <a:defRPr/>
            </a:pPr>
            <a:r>
              <a:rPr lang="en-US" sz="2800" dirty="0" smtClean="0"/>
              <a:t>Urinary diseases</a:t>
            </a:r>
            <a:r>
              <a:rPr lang="en-US" sz="2400" dirty="0" smtClean="0"/>
              <a:t>-urinary</a:t>
            </a:r>
            <a:r>
              <a:rPr lang="en-US" sz="2800" dirty="0" smtClean="0"/>
              <a:t> </a:t>
            </a:r>
            <a:r>
              <a:rPr lang="en-US" sz="2400" dirty="0" smtClean="0"/>
              <a:t>tract inspections. </a:t>
            </a:r>
            <a:r>
              <a:rPr lang="en-US" sz="2800" dirty="0" smtClean="0"/>
              <a:t> </a:t>
            </a:r>
          </a:p>
          <a:p>
            <a:pPr>
              <a:buClr>
                <a:schemeClr val="tx1"/>
              </a:buClr>
              <a:buFont typeface="Wingdings" pitchFamily="2" charset="2"/>
              <a:buBlip>
                <a:blip r:embed="rId2"/>
              </a:buBlip>
              <a:defRPr/>
            </a:pPr>
            <a:r>
              <a:rPr lang="en-US" sz="2800" dirty="0" smtClean="0"/>
              <a:t>Cardiovascular &amp; circulatory </a:t>
            </a:r>
          </a:p>
          <a:p>
            <a:pPr>
              <a:buClr>
                <a:schemeClr val="tx1"/>
              </a:buClr>
              <a:buFont typeface="Wingdings" pitchFamily="2" charset="2"/>
              <a:buNone/>
              <a:defRPr/>
            </a:pPr>
            <a:r>
              <a:rPr lang="en-US" sz="2800" dirty="0" smtClean="0"/>
              <a:t>         disorders</a:t>
            </a:r>
            <a:r>
              <a:rPr lang="en-US" sz="2400" dirty="0" smtClean="0"/>
              <a:t>-heart disease, varicose vein.</a:t>
            </a:r>
          </a:p>
          <a:p>
            <a:pPr>
              <a:buClr>
                <a:schemeClr val="tx1"/>
              </a:buClr>
              <a:buFont typeface="Wingdings" pitchFamily="2" charset="2"/>
              <a:buBlip>
                <a:blip r:embed="rId2"/>
              </a:buBlip>
              <a:defRPr/>
            </a:pPr>
            <a:r>
              <a:rPr lang="en-US" sz="2800" dirty="0" smtClean="0"/>
              <a:t>Nervous dysfunctions</a:t>
            </a:r>
            <a:r>
              <a:rPr lang="en-US" sz="2400" dirty="0" smtClean="0"/>
              <a:t>-brain, spinal cord, nerves.</a:t>
            </a:r>
          </a:p>
          <a:p>
            <a:pPr>
              <a:buFont typeface="Wingdings" pitchFamily="2" charset="2"/>
              <a:buNone/>
              <a:defRPr/>
            </a:pPr>
            <a:endParaRPr lang="en-US" sz="28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903915" y="1789112"/>
            <a:ext cx="4953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188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25</a:t>
            </a:fld>
            <a:endParaRPr lang="en-US">
              <a:solidFill>
                <a:srgbClr val="000000"/>
              </a:solidFill>
            </a:endParaRPr>
          </a:p>
        </p:txBody>
      </p:sp>
      <p:sp>
        <p:nvSpPr>
          <p:cNvPr id="4" name="Rectangle 2"/>
          <p:cNvSpPr txBox="1">
            <a:spLocks noChangeArrowheads="1"/>
          </p:cNvSpPr>
          <p:nvPr/>
        </p:nvSpPr>
        <p:spPr>
          <a:xfrm>
            <a:off x="457200" y="277814"/>
            <a:ext cx="64008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dirty="0" smtClean="0"/>
              <a:t>Cond…</a:t>
            </a:r>
            <a:endParaRPr lang="en-US" dirty="0" smtClean="0"/>
          </a:p>
        </p:txBody>
      </p:sp>
      <p:sp>
        <p:nvSpPr>
          <p:cNvPr id="5" name="Rectangle 3"/>
          <p:cNvSpPr txBox="1">
            <a:spLocks noChangeArrowheads="1"/>
          </p:cNvSpPr>
          <p:nvPr/>
        </p:nvSpPr>
        <p:spPr>
          <a:xfrm>
            <a:off x="0" y="1066800"/>
            <a:ext cx="7467600" cy="40386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sz="2800" dirty="0" smtClean="0"/>
              <a:t>Locomotors disorders</a:t>
            </a:r>
            <a:r>
              <a:rPr lang="en-US" sz="2400" dirty="0" smtClean="0"/>
              <a:t>-arthritis, disk injury.</a:t>
            </a:r>
          </a:p>
          <a:p>
            <a:pPr>
              <a:buClr>
                <a:schemeClr val="tx1"/>
              </a:buClr>
              <a:buFont typeface="Wingdings" pitchFamily="2" charset="2"/>
              <a:buBlip>
                <a:blip r:embed="rId2"/>
              </a:buBlip>
              <a:defRPr/>
            </a:pPr>
            <a:r>
              <a:rPr lang="en-US" sz="2800" dirty="0" smtClean="0"/>
              <a:t>Surgical assistance</a:t>
            </a:r>
            <a:r>
              <a:rPr lang="en-US" sz="2400" dirty="0" smtClean="0"/>
              <a:t>-</a:t>
            </a:r>
            <a:r>
              <a:rPr lang="en-US" sz="2400" dirty="0" err="1" smtClean="0"/>
              <a:t>tumours</a:t>
            </a:r>
            <a:r>
              <a:rPr lang="en-US" sz="2400" dirty="0" smtClean="0"/>
              <a:t> size, surgical area. </a:t>
            </a:r>
          </a:p>
          <a:p>
            <a:pPr>
              <a:buClr>
                <a:schemeClr val="tx1"/>
              </a:buClr>
              <a:buFont typeface="Wingdings" pitchFamily="2" charset="2"/>
              <a:buBlip>
                <a:blip r:embed="rId2"/>
              </a:buBlip>
              <a:defRPr/>
            </a:pPr>
            <a:r>
              <a:rPr lang="en-US" sz="2800" dirty="0" smtClean="0"/>
              <a:t>Skin problems</a:t>
            </a:r>
            <a:r>
              <a:rPr lang="en-US" sz="2400" dirty="0" smtClean="0"/>
              <a:t>-skin cancer &amp; </a:t>
            </a:r>
            <a:r>
              <a:rPr lang="en-US" sz="2400" dirty="0" err="1" smtClean="0"/>
              <a:t>tumours</a:t>
            </a:r>
            <a:r>
              <a:rPr lang="en-US" sz="2400" dirty="0" smtClean="0"/>
              <a:t>.</a:t>
            </a:r>
          </a:p>
          <a:p>
            <a:pPr>
              <a:buClr>
                <a:schemeClr val="tx1"/>
              </a:buClr>
              <a:buFont typeface="Wingdings" pitchFamily="2" charset="2"/>
              <a:buBlip>
                <a:blip r:embed="rId2"/>
              </a:buBlip>
              <a:defRPr/>
            </a:pPr>
            <a:r>
              <a:rPr lang="en-US" sz="2800" dirty="0" smtClean="0"/>
              <a:t>Dentistry</a:t>
            </a:r>
            <a:r>
              <a:rPr lang="en-US" sz="2400" dirty="0" smtClean="0"/>
              <a:t>-inflammation in oral cavity.</a:t>
            </a:r>
          </a:p>
          <a:p>
            <a:pPr>
              <a:buClr>
                <a:schemeClr val="tx1"/>
              </a:buClr>
              <a:buFont typeface="Wingdings" pitchFamily="2" charset="2"/>
              <a:buBlip>
                <a:blip r:embed="rId2"/>
              </a:buBlip>
              <a:defRPr/>
            </a:pPr>
            <a:r>
              <a:rPr lang="en-US" sz="2800" dirty="0" smtClean="0"/>
              <a:t>Endocrine disorders</a:t>
            </a:r>
            <a:r>
              <a:rPr lang="en-US" sz="2400" dirty="0" smtClean="0"/>
              <a:t>-hypo &amp; hyperthyroidism.</a:t>
            </a:r>
          </a:p>
          <a:p>
            <a:pPr>
              <a:buClr>
                <a:schemeClr val="tx1"/>
              </a:buClr>
              <a:buFont typeface="Wingdings" pitchFamily="2" charset="2"/>
              <a:buBlip>
                <a:blip r:embed="rId2"/>
              </a:buBlip>
              <a:defRPr/>
            </a:pPr>
            <a:r>
              <a:rPr lang="en-US" sz="2800" dirty="0" smtClean="0"/>
              <a:t>Ear, Nose &amp; Throat dysfunctions</a:t>
            </a:r>
            <a:r>
              <a:rPr lang="en-US" sz="2400" dirty="0" smtClean="0"/>
              <a:t>-tonsillitis,</a:t>
            </a:r>
          </a:p>
          <a:p>
            <a:pPr>
              <a:buClr>
                <a:schemeClr val="tx1"/>
              </a:buClr>
              <a:buFont typeface="Wingdings" pitchFamily="2" charset="2"/>
              <a:buNone/>
              <a:defRPr/>
            </a:pPr>
            <a:r>
              <a:rPr lang="en-US" sz="2400" dirty="0" smtClean="0"/>
              <a:t>     sinusitis.</a:t>
            </a:r>
          </a:p>
          <a:p>
            <a:pPr>
              <a:buClr>
                <a:schemeClr val="tx1"/>
              </a:buClr>
              <a:buFont typeface="Wingdings" pitchFamily="2" charset="2"/>
              <a:buBlip>
                <a:blip r:embed="rId2"/>
              </a:buBlip>
              <a:defRPr/>
            </a:pPr>
            <a:endParaRPr lang="en-US" sz="28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900451" y="1751012"/>
            <a:ext cx="5029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92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26</a:t>
            </a:fld>
            <a:endParaRPr lang="en-US">
              <a:solidFill>
                <a:srgbClr val="000000"/>
              </a:solidFill>
            </a:endParaRPr>
          </a:p>
        </p:txBody>
      </p:sp>
      <p:sp>
        <p:nvSpPr>
          <p:cNvPr id="4" name="Rectangle 2"/>
          <p:cNvSpPr txBox="1">
            <a:spLocks noChangeArrowheads="1"/>
          </p:cNvSpPr>
          <p:nvPr/>
        </p:nvSpPr>
        <p:spPr>
          <a:xfrm>
            <a:off x="457200" y="277813"/>
            <a:ext cx="7010400" cy="7127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dirty="0" smtClean="0"/>
              <a:t>Medical Thermography</a:t>
            </a:r>
            <a:endParaRPr lang="en-US" dirty="0" smtClean="0"/>
          </a:p>
        </p:txBody>
      </p:sp>
      <p:sp>
        <p:nvSpPr>
          <p:cNvPr id="5" name="Rectangle 3"/>
          <p:cNvSpPr txBox="1">
            <a:spLocks noChangeArrowheads="1"/>
          </p:cNvSpPr>
          <p:nvPr/>
        </p:nvSpPr>
        <p:spPr>
          <a:xfrm>
            <a:off x="0" y="1600200"/>
            <a:ext cx="9144000"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None/>
              <a:defRPr/>
            </a:pPr>
            <a:r>
              <a:rPr lang="en-US" u="sng" dirty="0" smtClean="0"/>
              <a:t>It can be done in 2 fields</a:t>
            </a:r>
          </a:p>
          <a:p>
            <a:pPr>
              <a:buFont typeface="Wingdings" pitchFamily="2" charset="2"/>
              <a:buNone/>
              <a:defRPr/>
            </a:pPr>
            <a:r>
              <a:rPr lang="en-US" dirty="0" smtClean="0"/>
              <a:t>     -</a:t>
            </a:r>
            <a:r>
              <a:rPr lang="en-US" dirty="0" err="1" smtClean="0"/>
              <a:t>Vetinary</a:t>
            </a:r>
            <a:r>
              <a:rPr lang="en-US" sz="2400" dirty="0" smtClean="0"/>
              <a:t>   Minor injuries to muscle tissue may </a:t>
            </a:r>
          </a:p>
          <a:p>
            <a:pPr>
              <a:buFont typeface="Wingdings" pitchFamily="2" charset="2"/>
              <a:buNone/>
              <a:defRPr/>
            </a:pPr>
            <a:r>
              <a:rPr lang="en-US" sz="2400" dirty="0" smtClean="0"/>
              <a:t>go unnoticed until the problem is more severe.IR</a:t>
            </a:r>
          </a:p>
          <a:p>
            <a:pPr>
              <a:buFont typeface="Wingdings" pitchFamily="2" charset="2"/>
              <a:buNone/>
              <a:defRPr/>
            </a:pPr>
            <a:r>
              <a:rPr lang="en-US" sz="2400" dirty="0" smtClean="0"/>
              <a:t> imaging aids expert trainer in caring for the horse.</a:t>
            </a:r>
            <a:endParaRPr lang="en-US" dirty="0" smtClean="0"/>
          </a:p>
          <a:p>
            <a:pPr>
              <a:buFont typeface="Wingdings" pitchFamily="2" charset="2"/>
              <a:buNone/>
              <a:defRPr/>
            </a:pPr>
            <a:r>
              <a:rPr lang="en-US" dirty="0" smtClean="0"/>
              <a:t>   </a:t>
            </a:r>
            <a:endParaRPr lang="en-US" dirty="0" smtClean="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52800"/>
            <a:ext cx="306878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00845"/>
            <a:ext cx="243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58887" y="1751013"/>
            <a:ext cx="5029199"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607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27</a:t>
            </a:fld>
            <a:endParaRPr lang="en-US">
              <a:solidFill>
                <a:srgbClr val="000000"/>
              </a:solidFill>
            </a:endParaRPr>
          </a:p>
        </p:txBody>
      </p:sp>
      <p:sp>
        <p:nvSpPr>
          <p:cNvPr id="4" name="Rectangle 2"/>
          <p:cNvSpPr txBox="1">
            <a:spLocks noChangeArrowheads="1"/>
          </p:cNvSpPr>
          <p:nvPr/>
        </p:nvSpPr>
        <p:spPr>
          <a:xfrm>
            <a:off x="457200" y="277814"/>
            <a:ext cx="67818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u="sng" dirty="0" smtClean="0"/>
              <a:t>Some Examples</a:t>
            </a:r>
            <a:endParaRPr lang="en-US" u="sng"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143000"/>
            <a:ext cx="2895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255" y="3241964"/>
            <a:ext cx="2209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355" y="3276600"/>
            <a:ext cx="28956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rot="16200000">
            <a:off x="5864658" y="1763713"/>
            <a:ext cx="5003803" cy="152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773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28</a:t>
            </a:fld>
            <a:endParaRPr lang="en-US">
              <a:solidFill>
                <a:srgbClr val="000000"/>
              </a:solidFill>
            </a:endParaRPr>
          </a:p>
        </p:txBody>
      </p:sp>
      <p:sp>
        <p:nvSpPr>
          <p:cNvPr id="4" name="Rectangle 2"/>
          <p:cNvSpPr txBox="1">
            <a:spLocks noChangeArrowheads="1"/>
          </p:cNvSpPr>
          <p:nvPr/>
        </p:nvSpPr>
        <p:spPr>
          <a:xfrm>
            <a:off x="457200" y="277813"/>
            <a:ext cx="8229600" cy="1139825"/>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u="sng" dirty="0" smtClean="0"/>
              <a:t>Condition Monitoring</a:t>
            </a:r>
            <a:endParaRPr lang="en-US" u="sng" dirty="0" smtClean="0"/>
          </a:p>
        </p:txBody>
      </p:sp>
      <p:sp>
        <p:nvSpPr>
          <p:cNvPr id="5" name="Rectangle 3"/>
          <p:cNvSpPr txBox="1">
            <a:spLocks noChangeArrowheads="1"/>
          </p:cNvSpPr>
          <p:nvPr/>
        </p:nvSpPr>
        <p:spPr>
          <a:xfrm>
            <a:off x="20782" y="916998"/>
            <a:ext cx="7980218" cy="4340802"/>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Blip>
                <a:blip r:embed="rId2"/>
              </a:buBlip>
              <a:defRPr/>
            </a:pPr>
            <a:r>
              <a:rPr lang="en-US" sz="2800" dirty="0" smtClean="0"/>
              <a:t>Monitoring a parameter of condition in </a:t>
            </a:r>
          </a:p>
          <a:p>
            <a:pPr>
              <a:buFont typeface="Wingdings" pitchFamily="2" charset="2"/>
              <a:buNone/>
              <a:defRPr/>
            </a:pPr>
            <a:r>
              <a:rPr lang="en-US" sz="2800" dirty="0" smtClean="0"/>
              <a:t>	machinery, such that a significant change is</a:t>
            </a:r>
          </a:p>
          <a:p>
            <a:pPr>
              <a:buFont typeface="Wingdings" pitchFamily="2" charset="2"/>
              <a:buNone/>
              <a:defRPr/>
            </a:pPr>
            <a:r>
              <a:rPr lang="en-US" sz="2800" dirty="0" smtClean="0"/>
              <a:t> 	indicative of a developing failure.</a:t>
            </a:r>
          </a:p>
          <a:p>
            <a:pPr>
              <a:buFont typeface="Wingdings" pitchFamily="2" charset="2"/>
              <a:buBlip>
                <a:blip r:embed="rId2"/>
              </a:buBlip>
              <a:defRPr/>
            </a:pPr>
            <a:r>
              <a:rPr lang="en-US" sz="2800" dirty="0" smtClean="0"/>
              <a:t>Major component of predictive maintenance.</a:t>
            </a:r>
          </a:p>
          <a:p>
            <a:pPr>
              <a:buFont typeface="Wingdings" pitchFamily="2" charset="2"/>
              <a:buBlip>
                <a:blip r:embed="rId2"/>
              </a:buBlip>
              <a:defRPr/>
            </a:pPr>
            <a:r>
              <a:rPr lang="en-US" sz="2800" dirty="0" smtClean="0"/>
              <a:t>Cost effective than allowing the machinery</a:t>
            </a:r>
          </a:p>
          <a:p>
            <a:pPr>
              <a:buFont typeface="Wingdings" pitchFamily="2" charset="2"/>
              <a:buNone/>
              <a:defRPr/>
            </a:pPr>
            <a:r>
              <a:rPr lang="en-US" sz="2800" dirty="0" smtClean="0"/>
              <a:t> 	to fail.</a:t>
            </a:r>
          </a:p>
          <a:p>
            <a:pPr>
              <a:buFont typeface="Wingdings" pitchFamily="2" charset="2"/>
              <a:buBlip>
                <a:blip r:embed="rId2"/>
              </a:buBlip>
              <a:defRPr/>
            </a:pPr>
            <a:r>
              <a:rPr lang="en-US" sz="2800" dirty="0" smtClean="0"/>
              <a:t>Serviceable machinery-rotating machines </a:t>
            </a:r>
          </a:p>
          <a:p>
            <a:pPr>
              <a:buFont typeface="Wingdings" pitchFamily="2" charset="2"/>
              <a:buNone/>
              <a:defRPr/>
            </a:pPr>
            <a:r>
              <a:rPr lang="en-US" sz="2800" dirty="0" smtClean="0"/>
              <a:t>	&amp; stationary plant like boilers, heat exchangers.</a:t>
            </a:r>
          </a:p>
          <a:p>
            <a:pPr>
              <a:buFont typeface="Wingdings" pitchFamily="2" charset="2"/>
              <a:buNone/>
              <a:defRPr/>
            </a:pPr>
            <a:endParaRPr lang="en-US" sz="28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83928" y="1748342"/>
            <a:ext cx="503454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632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29</a:t>
            </a:fld>
            <a:endParaRPr lang="en-US">
              <a:solidFill>
                <a:srgbClr val="000000"/>
              </a:solidFill>
            </a:endParaRPr>
          </a:p>
        </p:txBody>
      </p:sp>
      <p:sp>
        <p:nvSpPr>
          <p:cNvPr id="4" name="Rectangle 2"/>
          <p:cNvSpPr txBox="1">
            <a:spLocks noChangeArrowheads="1"/>
          </p:cNvSpPr>
          <p:nvPr/>
        </p:nvSpPr>
        <p:spPr>
          <a:xfrm>
            <a:off x="457200" y="277814"/>
            <a:ext cx="57150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u="sng" dirty="0" smtClean="0"/>
              <a:t>Condition Monitoring</a:t>
            </a:r>
            <a:endParaRPr lang="en-US" u="sng" dirty="0" smtClean="0"/>
          </a:p>
        </p:txBody>
      </p:sp>
      <p:sp>
        <p:nvSpPr>
          <p:cNvPr id="5" name="Rectangle 3"/>
          <p:cNvSpPr txBox="1">
            <a:spLocks noChangeArrowheads="1"/>
          </p:cNvSpPr>
          <p:nvPr/>
        </p:nvSpPr>
        <p:spPr>
          <a:xfrm>
            <a:off x="0" y="1066800"/>
            <a:ext cx="7616825" cy="35052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dirty="0" smtClean="0"/>
              <a:t>Electrical maintenance</a:t>
            </a:r>
            <a:r>
              <a:rPr lang="en-US" sz="2400" dirty="0" smtClean="0"/>
              <a:t>-camera can see the </a:t>
            </a:r>
          </a:p>
          <a:p>
            <a:pPr>
              <a:buClr>
                <a:schemeClr val="tx1"/>
              </a:buClr>
              <a:buFont typeface="Wingdings" pitchFamily="2" charset="2"/>
              <a:buNone/>
              <a:defRPr/>
            </a:pPr>
            <a:r>
              <a:rPr lang="en-US" sz="2400" dirty="0" smtClean="0"/>
              <a:t>difference in the heat of defected &amp; normal components. </a:t>
            </a:r>
          </a:p>
          <a:p>
            <a:pPr>
              <a:buClr>
                <a:schemeClr val="tx1"/>
              </a:buClr>
              <a:buFont typeface="Wingdings" pitchFamily="2" charset="2"/>
              <a:buBlip>
                <a:blip r:embed="rId2"/>
              </a:buBlip>
              <a:defRPr/>
            </a:pPr>
            <a:r>
              <a:rPr lang="en-US" dirty="0" smtClean="0"/>
              <a:t>Buildings</a:t>
            </a:r>
            <a:r>
              <a:rPr lang="en-US" sz="2400" dirty="0" smtClean="0"/>
              <a:t>-monitors the heat loss &amp; air leakage.</a:t>
            </a:r>
            <a:endParaRPr lang="en-US" dirty="0" smtClean="0"/>
          </a:p>
          <a:p>
            <a:pPr>
              <a:buClr>
                <a:schemeClr val="tx1"/>
              </a:buClr>
              <a:buFont typeface="Wingdings" pitchFamily="2" charset="2"/>
              <a:buBlip>
                <a:blip r:embed="rId2"/>
              </a:buBlip>
              <a:defRPr/>
            </a:pPr>
            <a:r>
              <a:rPr lang="en-US" dirty="0" smtClean="0"/>
              <a:t>Furnace &amp; boilers</a:t>
            </a:r>
            <a:r>
              <a:rPr lang="en-US" sz="2400" dirty="0" smtClean="0"/>
              <a:t>-finds incipient defects in power plant equipment.</a:t>
            </a:r>
            <a:endParaRPr lang="en-US" dirty="0" smtClean="0"/>
          </a:p>
          <a:p>
            <a:pPr>
              <a:buClr>
                <a:schemeClr val="tx1"/>
              </a:buClr>
              <a:buFont typeface="Wingdings" pitchFamily="2" charset="2"/>
              <a:buBlip>
                <a:blip r:embed="rId2"/>
              </a:buBlip>
              <a:defRPr/>
            </a:pPr>
            <a:r>
              <a:rPr lang="en-US" dirty="0" smtClean="0"/>
              <a:t>Tanks &amp; vessels</a:t>
            </a:r>
            <a:r>
              <a:rPr lang="en-US" sz="2400" dirty="0" smtClean="0"/>
              <a:t>-inspects for tank leaks &amp; to verify tank level.</a:t>
            </a:r>
            <a:endParaRPr lang="en-US" dirty="0" smtClean="0"/>
          </a:p>
          <a:p>
            <a:pPr>
              <a:buClr>
                <a:schemeClr val="tx1"/>
              </a:buClr>
              <a:buFont typeface="Wingdings" pitchFamily="2" charset="2"/>
              <a:buNone/>
              <a:defRPr/>
            </a:pPr>
            <a:endParaRPr lang="en-US"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910841" y="1719839"/>
            <a:ext cx="493914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14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3</a:t>
            </a:fld>
            <a:endParaRPr lang="en-US">
              <a:solidFill>
                <a:srgbClr val="000000"/>
              </a:solidFill>
            </a:endParaRPr>
          </a:p>
        </p:txBody>
      </p:sp>
      <p:sp>
        <p:nvSpPr>
          <p:cNvPr id="4" name="TextBox 3"/>
          <p:cNvSpPr txBox="1"/>
          <p:nvPr/>
        </p:nvSpPr>
        <p:spPr>
          <a:xfrm>
            <a:off x="1447800" y="1905000"/>
            <a:ext cx="6324600" cy="1138773"/>
          </a:xfrm>
          <a:prstGeom prst="rect">
            <a:avLst/>
          </a:prstGeom>
          <a:noFill/>
        </p:spPr>
        <p:txBody>
          <a:bodyPr wrap="square" rtlCol="0">
            <a:spAutoFit/>
          </a:bodyPr>
          <a:lstStyle/>
          <a:p>
            <a:r>
              <a:rPr lang="en-US" sz="3200" b="1" dirty="0" smtClean="0"/>
              <a:t>THERMAL  IMAGING SYSTEM</a:t>
            </a:r>
          </a:p>
          <a:p>
            <a:endParaRPr lang="en-US" dirty="0"/>
          </a:p>
          <a:p>
            <a:pPr algn="ctr"/>
            <a:r>
              <a:rPr lang="en-US" b="1" dirty="0" smtClean="0">
                <a:solidFill>
                  <a:srgbClr val="7030A0"/>
                </a:solidFill>
              </a:rPr>
              <a:t>Medical Thermography</a:t>
            </a:r>
            <a:endParaRPr lang="en-US" b="1" dirty="0">
              <a:solidFill>
                <a:srgbClr val="7030A0"/>
              </a:solidFill>
            </a:endParaRPr>
          </a:p>
        </p:txBody>
      </p:sp>
    </p:spTree>
    <p:extLst>
      <p:ext uri="{BB962C8B-B14F-4D97-AF65-F5344CB8AC3E}">
        <p14:creationId xmlns:p14="http://schemas.microsoft.com/office/powerpoint/2010/main" val="469465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30</a:t>
            </a:fld>
            <a:endParaRPr lang="en-US">
              <a:solidFill>
                <a:srgbClr val="000000"/>
              </a:solidFill>
            </a:endParaRPr>
          </a:p>
        </p:txBody>
      </p:sp>
      <p:sp>
        <p:nvSpPr>
          <p:cNvPr id="4" name="Rectangle 2"/>
          <p:cNvSpPr txBox="1">
            <a:spLocks noChangeArrowheads="1"/>
          </p:cNvSpPr>
          <p:nvPr/>
        </p:nvSpPr>
        <p:spPr>
          <a:xfrm>
            <a:off x="457200" y="277813"/>
            <a:ext cx="8229600" cy="1139825"/>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dirty="0" err="1" smtClean="0"/>
              <a:t>ConTd</a:t>
            </a:r>
            <a:r>
              <a:rPr lang="en-US" dirty="0" smtClean="0"/>
              <a:t>…..</a:t>
            </a:r>
            <a:endParaRPr lang="en-US"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219200"/>
            <a:ext cx="2514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3543" y="2827409"/>
            <a:ext cx="24495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53546" y="1738745"/>
            <a:ext cx="505373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2192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954265"/>
            <a:ext cx="27511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082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31</a:t>
            </a:fld>
            <a:endParaRPr lang="en-US">
              <a:solidFill>
                <a:srgbClr val="000000"/>
              </a:solidFill>
            </a:endParaRPr>
          </a:p>
        </p:txBody>
      </p:sp>
      <p:sp>
        <p:nvSpPr>
          <p:cNvPr id="4" name="Rectangle 2"/>
          <p:cNvSpPr txBox="1">
            <a:spLocks noChangeArrowheads="1"/>
          </p:cNvSpPr>
          <p:nvPr/>
        </p:nvSpPr>
        <p:spPr>
          <a:xfrm>
            <a:off x="457200" y="277814"/>
            <a:ext cx="67818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u="sng" dirty="0" smtClean="0"/>
              <a:t>Active &amp; Passive Thermography</a:t>
            </a:r>
            <a:endParaRPr lang="en-US" u="sng" dirty="0" smtClean="0"/>
          </a:p>
        </p:txBody>
      </p:sp>
      <p:sp>
        <p:nvSpPr>
          <p:cNvPr id="5" name="Rectangle 3"/>
          <p:cNvSpPr txBox="1">
            <a:spLocks noChangeArrowheads="1"/>
          </p:cNvSpPr>
          <p:nvPr/>
        </p:nvSpPr>
        <p:spPr>
          <a:xfrm>
            <a:off x="-20782" y="962891"/>
            <a:ext cx="7616826" cy="4114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sz="2800" dirty="0" smtClean="0"/>
              <a:t>In passive thermography, inspected parts are </a:t>
            </a:r>
          </a:p>
          <a:p>
            <a:pPr>
              <a:buClr>
                <a:schemeClr val="tx1"/>
              </a:buClr>
              <a:buFont typeface="Wingdings" pitchFamily="2" charset="2"/>
              <a:buNone/>
              <a:defRPr/>
            </a:pPr>
            <a:r>
              <a:rPr lang="en-US" sz="2800" dirty="0" smtClean="0"/>
              <a:t>	naturally at a higher or lower temperature than</a:t>
            </a:r>
          </a:p>
          <a:p>
            <a:pPr>
              <a:buClr>
                <a:schemeClr val="tx1"/>
              </a:buClr>
              <a:buFont typeface="Wingdings" pitchFamily="2" charset="2"/>
              <a:buNone/>
              <a:defRPr/>
            </a:pPr>
            <a:r>
              <a:rPr lang="en-US" sz="2800" dirty="0" smtClean="0"/>
              <a:t> 	the background.</a:t>
            </a:r>
          </a:p>
          <a:p>
            <a:pPr>
              <a:buClr>
                <a:schemeClr val="tx1"/>
              </a:buClr>
              <a:buFont typeface="Wingdings" pitchFamily="2" charset="2"/>
              <a:buBlip>
                <a:blip r:embed="rId2"/>
              </a:buBlip>
              <a:defRPr/>
            </a:pPr>
            <a:r>
              <a:rPr lang="en-US" sz="2800" dirty="0" smtClean="0"/>
              <a:t>In active thermography, an energy source is</a:t>
            </a:r>
          </a:p>
          <a:p>
            <a:pPr>
              <a:buClr>
                <a:schemeClr val="tx1"/>
              </a:buClr>
              <a:buFont typeface="Wingdings" pitchFamily="2" charset="2"/>
              <a:buNone/>
              <a:defRPr/>
            </a:pPr>
            <a:r>
              <a:rPr lang="en-US" sz="2800" dirty="0" smtClean="0"/>
              <a:t> 	required to produce a thermal contrast.</a:t>
            </a:r>
          </a:p>
          <a:p>
            <a:pPr>
              <a:buClr>
                <a:schemeClr val="tx1"/>
              </a:buClr>
              <a:buFont typeface="Wingdings" pitchFamily="2" charset="2"/>
              <a:buBlip>
                <a:blip r:embed="rId2"/>
              </a:buBlip>
              <a:defRPr/>
            </a:pPr>
            <a:r>
              <a:rPr lang="en-US" sz="2400" dirty="0" smtClean="0"/>
              <a:t>The defects can be either detected as </a:t>
            </a:r>
          </a:p>
          <a:p>
            <a:pPr>
              <a:buClr>
                <a:schemeClr val="tx1"/>
              </a:buClr>
              <a:buFont typeface="Wingdings" pitchFamily="2" charset="2"/>
              <a:buNone/>
              <a:defRPr/>
            </a:pPr>
            <a:r>
              <a:rPr lang="en-US" sz="2400" dirty="0" smtClean="0"/>
              <a:t>	hot (active) or cold spots (passive) on</a:t>
            </a:r>
          </a:p>
          <a:p>
            <a:pPr>
              <a:buClr>
                <a:schemeClr val="tx1"/>
              </a:buClr>
              <a:buFont typeface="Wingdings" pitchFamily="2" charset="2"/>
              <a:buNone/>
              <a:defRPr/>
            </a:pPr>
            <a:r>
              <a:rPr lang="en-US" sz="2400" dirty="0" smtClean="0"/>
              <a:t> 	the surface. </a:t>
            </a:r>
            <a:endParaRPr lang="en-US" sz="24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58886" y="1744085"/>
            <a:ext cx="504305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646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32</a:t>
            </a:fld>
            <a:endParaRPr lang="en-US">
              <a:solidFill>
                <a:srgbClr val="000000"/>
              </a:solidFill>
            </a:endParaRPr>
          </a:p>
        </p:txBody>
      </p:sp>
      <p:sp>
        <p:nvSpPr>
          <p:cNvPr id="4" name="Rectangle 2"/>
          <p:cNvSpPr txBox="1">
            <a:spLocks noChangeArrowheads="1"/>
          </p:cNvSpPr>
          <p:nvPr/>
        </p:nvSpPr>
        <p:spPr>
          <a:xfrm>
            <a:off x="457200" y="277814"/>
            <a:ext cx="69342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u="sng" dirty="0" smtClean="0"/>
              <a:t>Advantages</a:t>
            </a:r>
            <a:endParaRPr lang="en-US" u="sng" dirty="0" smtClean="0"/>
          </a:p>
        </p:txBody>
      </p:sp>
      <p:sp>
        <p:nvSpPr>
          <p:cNvPr id="5" name="Rectangle 3"/>
          <p:cNvSpPr txBox="1">
            <a:spLocks noChangeArrowheads="1"/>
          </p:cNvSpPr>
          <p:nvPr/>
        </p:nvSpPr>
        <p:spPr>
          <a:xfrm>
            <a:off x="20782" y="1066800"/>
            <a:ext cx="7596045" cy="48006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sz="2800" dirty="0" smtClean="0"/>
              <a:t>Non-destructive test method.</a:t>
            </a:r>
          </a:p>
          <a:p>
            <a:pPr>
              <a:buClr>
                <a:schemeClr val="tx1"/>
              </a:buClr>
              <a:buFont typeface="Wingdings" pitchFamily="2" charset="2"/>
              <a:buBlip>
                <a:blip r:embed="rId2"/>
              </a:buBlip>
              <a:defRPr/>
            </a:pPr>
            <a:r>
              <a:rPr lang="en-US" sz="2800" dirty="0" smtClean="0"/>
              <a:t>Capable of catching moving targets in </a:t>
            </a:r>
          </a:p>
          <a:p>
            <a:pPr>
              <a:buClr>
                <a:schemeClr val="tx1"/>
              </a:buClr>
              <a:buFont typeface="Wingdings" pitchFamily="2" charset="2"/>
              <a:buNone/>
              <a:defRPr/>
            </a:pPr>
            <a:r>
              <a:rPr lang="en-US" sz="2800" dirty="0" smtClean="0"/>
              <a:t>	real time.</a:t>
            </a:r>
          </a:p>
          <a:p>
            <a:pPr>
              <a:buClr>
                <a:schemeClr val="tx1"/>
              </a:buClr>
              <a:buFont typeface="Wingdings" pitchFamily="2" charset="2"/>
              <a:buBlip>
                <a:blip r:embed="rId2"/>
              </a:buBlip>
              <a:defRPr/>
            </a:pPr>
            <a:r>
              <a:rPr lang="en-US" sz="2800" dirty="0" smtClean="0"/>
              <a:t>Find defects in shafts and other metal parts.</a:t>
            </a:r>
          </a:p>
          <a:p>
            <a:pPr>
              <a:buClr>
                <a:schemeClr val="tx1"/>
              </a:buClr>
              <a:buFont typeface="Wingdings" pitchFamily="2" charset="2"/>
              <a:buBlip>
                <a:blip r:embed="rId2"/>
              </a:buBlip>
              <a:defRPr/>
            </a:pPr>
            <a:r>
              <a:rPr lang="en-US" sz="2800" dirty="0" smtClean="0"/>
              <a:t>Measurement in areas inaccessible or </a:t>
            </a:r>
          </a:p>
          <a:p>
            <a:pPr>
              <a:buClr>
                <a:schemeClr val="tx1"/>
              </a:buClr>
              <a:buFont typeface="Wingdings" pitchFamily="2" charset="2"/>
              <a:buNone/>
              <a:defRPr/>
            </a:pPr>
            <a:r>
              <a:rPr lang="en-US" sz="2800" dirty="0" smtClean="0"/>
              <a:t>	hazardous for other methods.</a:t>
            </a:r>
          </a:p>
          <a:p>
            <a:pPr>
              <a:buClr>
                <a:schemeClr val="tx1"/>
              </a:buClr>
              <a:buFont typeface="Wingdings" pitchFamily="2" charset="2"/>
              <a:buBlip>
                <a:blip r:embed="rId2"/>
              </a:buBlip>
              <a:defRPr/>
            </a:pPr>
            <a:r>
              <a:rPr lang="en-US" sz="2800" dirty="0" smtClean="0"/>
              <a:t>Condition monitoring.</a:t>
            </a:r>
          </a:p>
          <a:p>
            <a:pPr>
              <a:buClr>
                <a:schemeClr val="tx1"/>
              </a:buClr>
              <a:buFont typeface="Wingdings" pitchFamily="2" charset="2"/>
              <a:buBlip>
                <a:blip r:embed="rId2"/>
              </a:buBlip>
              <a:defRPr/>
            </a:pPr>
            <a:r>
              <a:rPr lang="en-US" sz="2800" dirty="0" smtClean="0"/>
              <a:t>Help to compare temperatures over a </a:t>
            </a:r>
          </a:p>
          <a:p>
            <a:pPr>
              <a:buClr>
                <a:schemeClr val="tx1"/>
              </a:buClr>
              <a:buFont typeface="Wingdings" pitchFamily="2" charset="2"/>
              <a:buNone/>
              <a:defRPr/>
            </a:pPr>
            <a:r>
              <a:rPr lang="en-US" sz="2800" dirty="0" smtClean="0"/>
              <a:t>	large area .</a:t>
            </a:r>
            <a:endParaRPr lang="en-US" sz="28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27715" y="1789111"/>
            <a:ext cx="5105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55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33</a:t>
            </a:fld>
            <a:endParaRPr lang="en-US">
              <a:solidFill>
                <a:srgbClr val="000000"/>
              </a:solidFill>
            </a:endParaRPr>
          </a:p>
        </p:txBody>
      </p:sp>
      <p:sp>
        <p:nvSpPr>
          <p:cNvPr id="4" name="Rectangle 2"/>
          <p:cNvSpPr txBox="1">
            <a:spLocks noChangeArrowheads="1"/>
          </p:cNvSpPr>
          <p:nvPr/>
        </p:nvSpPr>
        <p:spPr>
          <a:xfrm>
            <a:off x="457200" y="277814"/>
            <a:ext cx="70866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u="sng" dirty="0" smtClean="0"/>
              <a:t>Limitations </a:t>
            </a:r>
            <a:endParaRPr lang="en-US" u="sng" dirty="0" smtClean="0"/>
          </a:p>
        </p:txBody>
      </p:sp>
      <p:sp>
        <p:nvSpPr>
          <p:cNvPr id="5" name="Rectangle 3"/>
          <p:cNvSpPr txBox="1">
            <a:spLocks noChangeArrowheads="1"/>
          </p:cNvSpPr>
          <p:nvPr/>
        </p:nvSpPr>
        <p:spPr>
          <a:xfrm>
            <a:off x="-45318" y="1066800"/>
            <a:ext cx="7616827" cy="3733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sz="2800" dirty="0" smtClean="0"/>
              <a:t>Training and staying proficient in IR </a:t>
            </a:r>
          </a:p>
          <a:p>
            <a:pPr>
              <a:buClr>
                <a:schemeClr val="tx1"/>
              </a:buClr>
              <a:buFont typeface="Wingdings" pitchFamily="2" charset="2"/>
              <a:buNone/>
              <a:defRPr/>
            </a:pPr>
            <a:r>
              <a:rPr lang="en-US" sz="2800" dirty="0" smtClean="0"/>
              <a:t>	scanning is time consuming.</a:t>
            </a:r>
          </a:p>
          <a:p>
            <a:pPr>
              <a:buClr>
                <a:schemeClr val="tx1"/>
              </a:buClr>
              <a:buFont typeface="Wingdings" pitchFamily="2" charset="2"/>
              <a:buBlip>
                <a:blip r:embed="rId2"/>
              </a:buBlip>
              <a:defRPr/>
            </a:pPr>
            <a:r>
              <a:rPr lang="en-US" sz="2800" dirty="0" smtClean="0"/>
              <a:t>Images is hard to interpret accurately </a:t>
            </a:r>
          </a:p>
          <a:p>
            <a:pPr>
              <a:buClr>
                <a:schemeClr val="tx1"/>
              </a:buClr>
              <a:buFont typeface="Wingdings" pitchFamily="2" charset="2"/>
              <a:buNone/>
              <a:defRPr/>
            </a:pPr>
            <a:r>
              <a:rPr lang="en-US" sz="2800" dirty="0" smtClean="0"/>
              <a:t>	even with experience.</a:t>
            </a:r>
          </a:p>
          <a:p>
            <a:pPr>
              <a:buClr>
                <a:schemeClr val="tx1"/>
              </a:buClr>
              <a:buFont typeface="Wingdings" pitchFamily="2" charset="2"/>
              <a:buBlip>
                <a:blip r:embed="rId2"/>
              </a:buBlip>
              <a:defRPr/>
            </a:pPr>
            <a:r>
              <a:rPr lang="en-US" sz="2800" dirty="0" smtClean="0"/>
              <a:t>Quality cameras have a high price range.</a:t>
            </a:r>
          </a:p>
          <a:p>
            <a:pPr>
              <a:buClr>
                <a:schemeClr val="tx1"/>
              </a:buClr>
              <a:buFont typeface="Wingdings" pitchFamily="2" charset="2"/>
              <a:buBlip>
                <a:blip r:embed="rId2"/>
              </a:buBlip>
              <a:defRPr/>
            </a:pPr>
            <a:r>
              <a:rPr lang="en-US" sz="2800" dirty="0" smtClean="0"/>
              <a:t>Cameras have worse accuracy.</a:t>
            </a:r>
            <a:endParaRPr lang="en-US" sz="28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65815" y="1751011"/>
            <a:ext cx="5029199"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67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34</a:t>
            </a:fld>
            <a:endParaRPr lang="en-US">
              <a:solidFill>
                <a:srgbClr val="000000"/>
              </a:solidFill>
            </a:endParaRPr>
          </a:p>
        </p:txBody>
      </p:sp>
      <p:sp>
        <p:nvSpPr>
          <p:cNvPr id="4" name="Rectangle 2"/>
          <p:cNvSpPr txBox="1">
            <a:spLocks noChangeArrowheads="1"/>
          </p:cNvSpPr>
          <p:nvPr/>
        </p:nvSpPr>
        <p:spPr>
          <a:xfrm>
            <a:off x="457200" y="277814"/>
            <a:ext cx="70104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US" dirty="0" smtClean="0"/>
              <a:t>Conclusion</a:t>
            </a:r>
            <a:endParaRPr lang="en-US" dirty="0" smtClean="0"/>
          </a:p>
        </p:txBody>
      </p:sp>
      <p:sp>
        <p:nvSpPr>
          <p:cNvPr id="5" name="Rectangle 3"/>
          <p:cNvSpPr txBox="1">
            <a:spLocks noChangeArrowheads="1"/>
          </p:cNvSpPr>
          <p:nvPr/>
        </p:nvSpPr>
        <p:spPr>
          <a:xfrm>
            <a:off x="0" y="1066800"/>
            <a:ext cx="7616826"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Blip>
                <a:blip r:embed="rId2"/>
              </a:buBlip>
              <a:defRPr/>
            </a:pPr>
            <a:r>
              <a:rPr lang="en-US" dirty="0" smtClean="0"/>
              <a:t>Thermography enables us to see and measure heat.</a:t>
            </a:r>
          </a:p>
          <a:p>
            <a:pPr>
              <a:buFont typeface="Wingdings" pitchFamily="2" charset="2"/>
              <a:buBlip>
                <a:blip r:embed="rId2"/>
              </a:buBlip>
              <a:defRPr/>
            </a:pPr>
            <a:r>
              <a:rPr lang="en-US" dirty="0" smtClean="0"/>
              <a:t>It is a method that utilizes  a thermal image to detect, display and </a:t>
            </a:r>
          </a:p>
          <a:p>
            <a:pPr>
              <a:buFont typeface="Wingdings" pitchFamily="2" charset="2"/>
              <a:buNone/>
              <a:defRPr/>
            </a:pPr>
            <a:r>
              <a:rPr lang="en-US" dirty="0" smtClean="0"/>
              <a:t>	record thermal patterns and temperatures  across the surface of an object. </a:t>
            </a:r>
          </a:p>
          <a:p>
            <a:pPr>
              <a:buFont typeface="Wingdings" pitchFamily="2" charset="2"/>
              <a:buBlip>
                <a:blip r:embed="rId2"/>
              </a:buBlip>
              <a:defRPr/>
            </a:pPr>
            <a:r>
              <a:rPr lang="en-US" dirty="0" smtClean="0"/>
              <a:t>It is the future in water damage and  mold claims adjudication for the insurance industry.</a:t>
            </a:r>
            <a:endParaRPr lang="en-US"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27714" y="1789112"/>
            <a:ext cx="5105399"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6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4</a:t>
            </a:fld>
            <a:endParaRPr lang="en-US">
              <a:solidFill>
                <a:srgbClr val="000000"/>
              </a:solidFill>
            </a:endParaRPr>
          </a:p>
        </p:txBody>
      </p:sp>
      <p:sp>
        <p:nvSpPr>
          <p:cNvPr id="4" name="Rectangle 1028"/>
          <p:cNvSpPr>
            <a:spLocks noChangeArrowheads="1"/>
          </p:cNvSpPr>
          <p:nvPr/>
        </p:nvSpPr>
        <p:spPr bwMode="auto">
          <a:xfrm>
            <a:off x="720436" y="249382"/>
            <a:ext cx="7772400" cy="685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lIns="92075" tIns="46036" rIns="92075" bIns="46036" anchor="ctr"/>
          <a:lstStyle/>
          <a:p>
            <a:pPr>
              <a:defRPr/>
            </a:pPr>
            <a:r>
              <a:rPr lang="en-GB" sz="2800" dirty="0" smtClean="0">
                <a:solidFill>
                  <a:srgbClr val="FFFF66"/>
                </a:solidFill>
                <a:effectLst>
                  <a:outerShdw blurRad="38100" dist="38100" dir="2700000" algn="tl">
                    <a:srgbClr val="000000"/>
                  </a:outerShdw>
                </a:effectLst>
                <a:latin typeface="Arial" pitchFamily="34" charset="0"/>
                <a:cs typeface="Arial" pitchFamily="34" charset="0"/>
              </a:rPr>
              <a:t>INFRA RAY - </a:t>
            </a:r>
            <a:r>
              <a:rPr lang="en-GB" dirty="0" smtClean="0">
                <a:solidFill>
                  <a:srgbClr val="FFFF66"/>
                </a:solidFill>
                <a:effectLst>
                  <a:outerShdw blurRad="38100" dist="38100" dir="2700000" algn="tl">
                    <a:srgbClr val="000000"/>
                  </a:outerShdw>
                </a:effectLst>
                <a:latin typeface="Arial" pitchFamily="34" charset="0"/>
                <a:cs typeface="Arial" pitchFamily="34" charset="0"/>
              </a:rPr>
              <a:t>Physics behind it…….</a:t>
            </a:r>
            <a:endParaRPr lang="en-GB" dirty="0"/>
          </a:p>
        </p:txBody>
      </p:sp>
      <p:sp>
        <p:nvSpPr>
          <p:cNvPr id="5" name="Rectangle 1026"/>
          <p:cNvSpPr>
            <a:spLocks noChangeArrowheads="1"/>
          </p:cNvSpPr>
          <p:nvPr/>
        </p:nvSpPr>
        <p:spPr bwMode="auto">
          <a:xfrm>
            <a:off x="491836" y="1143000"/>
            <a:ext cx="8229600" cy="3733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pPr>
              <a:buClr>
                <a:srgbClr val="FF0066"/>
              </a:buClr>
              <a:buSzPct val="65000"/>
              <a:buFont typeface="Wingdings" pitchFamily="2" charset="2"/>
              <a:buNone/>
              <a:defRPr/>
            </a:pPr>
            <a:r>
              <a:rPr lang="en-GB" sz="2000" dirty="0" smtClean="0">
                <a:effectLst>
                  <a:outerShdw blurRad="38100" dist="38100" dir="2700000" algn="tl">
                    <a:srgbClr val="000000"/>
                  </a:outerShdw>
                </a:effectLst>
                <a:latin typeface="Arial" pitchFamily="34" charset="0"/>
                <a:cs typeface="Arial" pitchFamily="34" charset="0"/>
              </a:rPr>
              <a:t>Radiography provides essential information on anatomical structures and abnormalities while Thermography indicates metabolic process and circulation changes.</a:t>
            </a:r>
          </a:p>
          <a:p>
            <a:pPr>
              <a:buClr>
                <a:srgbClr val="FF0066"/>
              </a:buClr>
              <a:buSzPct val="65000"/>
              <a:buFont typeface="Wingdings" pitchFamily="2" charset="2"/>
              <a:buNone/>
              <a:defRPr/>
            </a:pPr>
            <a:endParaRPr lang="en-GB" sz="2000" dirty="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defRPr/>
            </a:pPr>
            <a:r>
              <a:rPr lang="en-GB" sz="2000" dirty="0" smtClean="0">
                <a:effectLst>
                  <a:outerShdw blurRad="38100" dist="38100" dir="2700000" algn="tl">
                    <a:srgbClr val="000000"/>
                  </a:outerShdw>
                </a:effectLst>
                <a:latin typeface="Arial" pitchFamily="34" charset="0"/>
                <a:cs typeface="Arial" pitchFamily="34" charset="0"/>
              </a:rPr>
              <a:t>The Human body absorbs all most all infra red radiation but it also emits part of its own Thermal energy in the form of infrared radiation.</a:t>
            </a:r>
            <a:endParaRPr lang="en-GB" sz="2000" dirty="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defRPr/>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defRPr/>
            </a:pPr>
            <a:r>
              <a:rPr lang="en-GB" sz="2000" dirty="0" smtClean="0">
                <a:effectLst>
                  <a:outerShdw blurRad="38100" dist="38100" dir="2700000" algn="tl">
                    <a:srgbClr val="000000"/>
                  </a:outerShdw>
                </a:effectLst>
                <a:latin typeface="Arial" pitchFamily="34" charset="0"/>
                <a:cs typeface="Arial" pitchFamily="34" charset="0"/>
              </a:rPr>
              <a:t>Thermography is the technology of visualising the radiation pattern of the human organ brought about by </a:t>
            </a:r>
            <a:r>
              <a:rPr lang="en-GB" sz="2000" dirty="0" err="1" smtClean="0">
                <a:effectLst>
                  <a:outerShdw blurRad="38100" dist="38100" dir="2700000" algn="tl">
                    <a:srgbClr val="000000"/>
                  </a:outerShdw>
                </a:effectLst>
                <a:latin typeface="Arial" pitchFamily="34" charset="0"/>
                <a:cs typeface="Arial" pitchFamily="34" charset="0"/>
              </a:rPr>
              <a:t>pathologicval</a:t>
            </a:r>
            <a:r>
              <a:rPr lang="en-GB" sz="2000" dirty="0" smtClean="0">
                <a:effectLst>
                  <a:outerShdw blurRad="38100" dist="38100" dir="2700000" algn="tl">
                    <a:srgbClr val="000000"/>
                  </a:outerShdw>
                </a:effectLst>
                <a:latin typeface="Arial" pitchFamily="34" charset="0"/>
                <a:cs typeface="Arial" pitchFamily="34" charset="0"/>
              </a:rPr>
              <a:t> changes  and is a real time system</a:t>
            </a:r>
            <a:endParaRPr lang="en-GB" sz="2000" dirty="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defRPr/>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defRPr/>
            </a:pPr>
            <a:r>
              <a:rPr lang="en-GB" sz="2000" dirty="0">
                <a:effectLst>
                  <a:outerShdw blurRad="38100" dist="38100" dir="2700000" algn="tl">
                    <a:srgbClr val="000000"/>
                  </a:outerShdw>
                </a:effectLst>
                <a:latin typeface="Arial" pitchFamily="34" charset="0"/>
                <a:cs typeface="Arial" pitchFamily="34" charset="0"/>
              </a:rPr>
              <a:t> </a:t>
            </a:r>
          </a:p>
          <a:p>
            <a:pPr>
              <a:buClr>
                <a:srgbClr val="FF0066"/>
              </a:buClr>
              <a:buSzPct val="65000"/>
              <a:buFont typeface="Wingdings" pitchFamily="2" charset="2"/>
              <a:buNone/>
              <a:defRPr/>
            </a:pPr>
            <a:endParaRPr lang="en-GB" dirty="0"/>
          </a:p>
        </p:txBody>
      </p:sp>
    </p:spTree>
    <p:extLst>
      <p:ext uri="{BB962C8B-B14F-4D97-AF65-F5344CB8AC3E}">
        <p14:creationId xmlns:p14="http://schemas.microsoft.com/office/powerpoint/2010/main" val="296772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5</a:t>
            </a:fld>
            <a:endParaRPr lang="en-US">
              <a:solidFill>
                <a:srgbClr val="000000"/>
              </a:solidFill>
            </a:endParaRPr>
          </a:p>
        </p:txBody>
      </p:sp>
      <p:sp>
        <p:nvSpPr>
          <p:cNvPr id="4" name="Rectangle 2"/>
          <p:cNvSpPr>
            <a:spLocks noChangeArrowheads="1"/>
          </p:cNvSpPr>
          <p:nvPr/>
        </p:nvSpPr>
        <p:spPr bwMode="auto">
          <a:xfrm>
            <a:off x="457200" y="1219200"/>
            <a:ext cx="8229600" cy="38100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pPr>
              <a:buClr>
                <a:srgbClr val="FF0066"/>
              </a:buClr>
              <a:buSzPct val="65000"/>
              <a:buFont typeface="Wingdings" pitchFamily="2" charset="2"/>
              <a:buNone/>
              <a:defRPr/>
            </a:pPr>
            <a:r>
              <a:rPr lang="en-GB" sz="2000" dirty="0" smtClean="0">
                <a:effectLst>
                  <a:outerShdw blurRad="38100" dist="38100" dir="2700000" algn="tl">
                    <a:srgbClr val="000000"/>
                  </a:outerShdw>
                </a:effectLst>
                <a:latin typeface="Arial" pitchFamily="34" charset="0"/>
                <a:cs typeface="Arial" pitchFamily="34" charset="0"/>
              </a:rPr>
              <a:t> </a:t>
            </a:r>
            <a:endParaRPr lang="en-GB" sz="2000" dirty="0">
              <a:effectLst>
                <a:outerShdw blurRad="38100" dist="38100" dir="2700000" algn="tl">
                  <a:srgbClr val="000000"/>
                </a:outerShdw>
              </a:effectLst>
              <a:latin typeface="Arial" pitchFamily="34" charset="0"/>
              <a:cs typeface="Arial" pitchFamily="34" charset="0"/>
            </a:endParaRPr>
          </a:p>
          <a:p>
            <a:pPr>
              <a:buClr>
                <a:srgbClr val="FF0066"/>
              </a:buClr>
              <a:buSzPct val="65000"/>
              <a:buFont typeface="Wingdings" pitchFamily="2" charset="2"/>
              <a:buNone/>
              <a:defRPr/>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84" y="228600"/>
            <a:ext cx="2985961" cy="24518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83005"/>
            <a:ext cx="2619375" cy="1743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06597"/>
            <a:ext cx="1666875" cy="2390775"/>
          </a:xfrm>
          <a:prstGeom prst="rect">
            <a:avLst/>
          </a:prstGeom>
        </p:spPr>
      </p:pic>
      <p:sp>
        <p:nvSpPr>
          <p:cNvPr id="8" name="TextBox 7"/>
          <p:cNvSpPr txBox="1"/>
          <p:nvPr/>
        </p:nvSpPr>
        <p:spPr>
          <a:xfrm>
            <a:off x="169257" y="2971800"/>
            <a:ext cx="8843991" cy="2308324"/>
          </a:xfrm>
          <a:prstGeom prst="rect">
            <a:avLst/>
          </a:prstGeom>
          <a:noFill/>
        </p:spPr>
        <p:txBody>
          <a:bodyPr wrap="square" rtlCol="0">
            <a:spAutoFit/>
          </a:bodyPr>
          <a:lstStyle/>
          <a:p>
            <a:r>
              <a:rPr lang="en-US" dirty="0"/>
              <a:t>This equipment usually has two parts, the IR camera and a standard PC or laptop computer. These systems have only a few controls and relatively easy to use. </a:t>
            </a:r>
          </a:p>
          <a:p>
            <a:r>
              <a:rPr lang="en-US" dirty="0"/>
              <a:t>Monitors are high-resolution full </a:t>
            </a:r>
            <a:r>
              <a:rPr lang="en-US" dirty="0" err="1"/>
              <a:t>colour</a:t>
            </a:r>
            <a:r>
              <a:rPr lang="en-US" dirty="0"/>
              <a:t>, isotherm or grey scale, and usually include image manipulation, isothermal temperature mapping, and point-by-point temperature measurement with a cursor or statistical region of interest. The systems measure temperatures ranging from 10° C - 55° C to an accuracy of 0.1° C. Focus adjustment should cover small areas down to 75 x 75mm. </a:t>
            </a:r>
          </a:p>
          <a:p>
            <a:endParaRPr lang="en-US" dirty="0"/>
          </a:p>
        </p:txBody>
      </p:sp>
    </p:spTree>
    <p:extLst>
      <p:ext uri="{BB962C8B-B14F-4D97-AF65-F5344CB8AC3E}">
        <p14:creationId xmlns:p14="http://schemas.microsoft.com/office/powerpoint/2010/main" val="30687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6</a:t>
            </a:fld>
            <a:endParaRPr lang="en-US">
              <a:solidFill>
                <a:srgbClr val="000000"/>
              </a:solidFill>
            </a:endParaRPr>
          </a:p>
        </p:txBody>
      </p:sp>
      <p:sp>
        <p:nvSpPr>
          <p:cNvPr id="4" name="Rectangle 2"/>
          <p:cNvSpPr txBox="1">
            <a:spLocks noChangeArrowheads="1"/>
          </p:cNvSpPr>
          <p:nvPr/>
        </p:nvSpPr>
        <p:spPr>
          <a:xfrm>
            <a:off x="457200" y="277814"/>
            <a:ext cx="8229600" cy="569912"/>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smtClean="0"/>
              <a:t>Infrared Energy &amp; Radiation</a:t>
            </a:r>
            <a:endParaRPr lang="en-US" u="sng" dirty="0" smtClean="0"/>
          </a:p>
        </p:txBody>
      </p:sp>
      <p:sp>
        <p:nvSpPr>
          <p:cNvPr id="5" name="Rectangle 3"/>
          <p:cNvSpPr txBox="1">
            <a:spLocks noChangeArrowheads="1"/>
          </p:cNvSpPr>
          <p:nvPr/>
        </p:nvSpPr>
        <p:spPr>
          <a:xfrm>
            <a:off x="1752600" y="854653"/>
            <a:ext cx="5638800" cy="5257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Font typeface="Wingdings" pitchFamily="2" charset="2"/>
              <a:buBlip>
                <a:blip r:embed="rId2"/>
              </a:buBlip>
              <a:defRPr/>
            </a:pPr>
            <a:r>
              <a:rPr lang="en-US" sz="2400" dirty="0" smtClean="0"/>
              <a:t>Part of electro magnetic spectrum</a:t>
            </a:r>
          </a:p>
          <a:p>
            <a:pPr lvl="1">
              <a:buFont typeface="Wingdings" pitchFamily="2" charset="2"/>
              <a:buBlip>
                <a:blip r:embed="rId2"/>
              </a:buBlip>
              <a:defRPr/>
            </a:pPr>
            <a:r>
              <a:rPr lang="en-US" sz="2400" dirty="0" smtClean="0"/>
              <a:t>It travels through space at the speed </a:t>
            </a:r>
          </a:p>
          <a:p>
            <a:pPr lvl="1">
              <a:buFont typeface="Wingdings" pitchFamily="2" charset="2"/>
              <a:buNone/>
              <a:defRPr/>
            </a:pPr>
            <a:r>
              <a:rPr lang="en-US" sz="2400" dirty="0" smtClean="0"/>
              <a:t>	of light.</a:t>
            </a:r>
          </a:p>
          <a:p>
            <a:pPr lvl="1">
              <a:buFont typeface="Wingdings" pitchFamily="2" charset="2"/>
              <a:buBlip>
                <a:blip r:embed="rId2"/>
              </a:buBlip>
              <a:defRPr/>
            </a:pPr>
            <a:r>
              <a:rPr lang="en-US" sz="2400" dirty="0" smtClean="0"/>
              <a:t>The thermal energy emitted from the</a:t>
            </a:r>
          </a:p>
          <a:p>
            <a:pPr lvl="1">
              <a:buFont typeface="Wingdings" pitchFamily="2" charset="2"/>
              <a:buNone/>
              <a:defRPr/>
            </a:pPr>
            <a:r>
              <a:rPr lang="en-US" sz="2400" dirty="0" smtClean="0"/>
              <a:t> 	surface of a material is called IR </a:t>
            </a:r>
          </a:p>
          <a:p>
            <a:pPr lvl="1">
              <a:buFont typeface="Wingdings" pitchFamily="2" charset="2"/>
              <a:buNone/>
              <a:defRPr/>
            </a:pPr>
            <a:r>
              <a:rPr lang="en-US" sz="2400" dirty="0" smtClean="0"/>
              <a:t>	radiation. </a:t>
            </a:r>
          </a:p>
          <a:p>
            <a:pPr lvl="1">
              <a:buFont typeface="Wingdings" pitchFamily="2" charset="2"/>
              <a:buBlip>
                <a:blip r:embed="rId2"/>
              </a:buBlip>
              <a:defRPr/>
            </a:pPr>
            <a:r>
              <a:rPr lang="en-US" sz="2400" dirty="0" smtClean="0"/>
              <a:t>Temperature of an object=IR radiation </a:t>
            </a:r>
          </a:p>
          <a:p>
            <a:pPr lvl="1">
              <a:buFont typeface="Wingdings" pitchFamily="2" charset="2"/>
              <a:buNone/>
              <a:defRPr/>
            </a:pPr>
            <a:r>
              <a:rPr lang="en-US" sz="2400" dirty="0" smtClean="0"/>
              <a:t>	emitted from it.</a:t>
            </a:r>
          </a:p>
          <a:p>
            <a:pPr lvl="1">
              <a:buFont typeface="Wingdings" pitchFamily="2" charset="2"/>
              <a:buBlip>
                <a:blip r:embed="rId2"/>
              </a:buBlip>
              <a:defRPr/>
            </a:pPr>
            <a:r>
              <a:rPr lang="en-US" sz="2400" dirty="0" smtClean="0"/>
              <a:t>E.g.: x-ray, ultra violet, radio waves. </a:t>
            </a:r>
          </a:p>
          <a:p>
            <a:pPr lvl="1">
              <a:buFont typeface="Wingdings" pitchFamily="2" charset="2"/>
              <a:buNone/>
              <a:defRPr/>
            </a:pPr>
            <a:endParaRPr lang="en-US" sz="2400" dirty="0" smtClean="0"/>
          </a:p>
        </p:txBody>
      </p:sp>
    </p:spTree>
    <p:extLst>
      <p:ext uri="{BB962C8B-B14F-4D97-AF65-F5344CB8AC3E}">
        <p14:creationId xmlns:p14="http://schemas.microsoft.com/office/powerpoint/2010/main" val="1631858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7</a:t>
            </a:fld>
            <a:endParaRPr lang="en-US">
              <a:solidFill>
                <a:srgbClr val="000000"/>
              </a:solidFill>
            </a:endParaRPr>
          </a:p>
        </p:txBody>
      </p:sp>
      <p:sp>
        <p:nvSpPr>
          <p:cNvPr id="4" name="Rectangle 2"/>
          <p:cNvSpPr txBox="1">
            <a:spLocks noChangeArrowheads="1"/>
          </p:cNvSpPr>
          <p:nvPr/>
        </p:nvSpPr>
        <p:spPr>
          <a:xfrm>
            <a:off x="0" y="277813"/>
            <a:ext cx="9144000" cy="941387"/>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u="sng" dirty="0" smtClean="0"/>
              <a:t>Electromagnetic Spectrum</a:t>
            </a:r>
            <a:endParaRPr lang="en-US" u="sng" dirty="0" smtClean="0"/>
          </a:p>
        </p:txBody>
      </p:sp>
      <p:sp>
        <p:nvSpPr>
          <p:cNvPr id="5" name="Rectangle 3"/>
          <p:cNvSpPr txBox="1">
            <a:spLocks noChangeArrowheads="1"/>
          </p:cNvSpPr>
          <p:nvPr/>
        </p:nvSpPr>
        <p:spPr>
          <a:xfrm>
            <a:off x="0" y="1219200"/>
            <a:ext cx="9144000" cy="5638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tx1"/>
              </a:buClr>
              <a:buFont typeface="Wingdings" pitchFamily="2" charset="2"/>
              <a:buBlip>
                <a:blip r:embed="rId2"/>
              </a:buBlip>
              <a:defRPr/>
            </a:pPr>
            <a:r>
              <a:rPr lang="en-US" sz="2800" dirty="0" smtClean="0"/>
              <a:t>Infrared radiation, visible light &amp; ultra violet</a:t>
            </a:r>
          </a:p>
          <a:p>
            <a:pPr>
              <a:buClr>
                <a:schemeClr val="tx1"/>
              </a:buClr>
              <a:buFont typeface="Wingdings" pitchFamily="2" charset="2"/>
              <a:buNone/>
              <a:defRPr/>
            </a:pPr>
            <a:r>
              <a:rPr lang="en-US" sz="2800" dirty="0" smtClean="0"/>
              <a:t> 	light form energy in spectrum.</a:t>
            </a:r>
          </a:p>
          <a:p>
            <a:pPr>
              <a:buClr>
                <a:schemeClr val="tx1"/>
              </a:buClr>
              <a:buFont typeface="Wingdings" pitchFamily="2" charset="2"/>
              <a:buBlip>
                <a:blip r:embed="rId2"/>
              </a:buBlip>
              <a:defRPr/>
            </a:pPr>
            <a:r>
              <a:rPr lang="en-US" sz="2800" dirty="0" smtClean="0"/>
              <a:t>Categorized by wave length &amp; frequency.</a:t>
            </a:r>
          </a:p>
          <a:p>
            <a:pPr>
              <a:buClr>
                <a:schemeClr val="tx1"/>
              </a:buClr>
              <a:buFont typeface="Wingdings" pitchFamily="2" charset="2"/>
              <a:buBlip>
                <a:blip r:embed="rId2"/>
              </a:buBlip>
              <a:defRPr/>
            </a:pPr>
            <a:r>
              <a:rPr lang="en-US" sz="2800" dirty="0" smtClean="0"/>
              <a:t>Human eye can</a:t>
            </a:r>
            <a:r>
              <a:rPr lang="en-US" dirty="0" smtClean="0"/>
              <a:t> see narrow range of </a:t>
            </a:r>
          </a:p>
          <a:p>
            <a:pPr>
              <a:buClr>
                <a:schemeClr val="tx1"/>
              </a:buClr>
              <a:buFont typeface="Wingdings" pitchFamily="2" charset="2"/>
              <a:buNone/>
              <a:defRPr/>
            </a:pPr>
            <a:r>
              <a:rPr lang="en-US" dirty="0" smtClean="0"/>
              <a:t>	wavelength.(0.4-0.75 micron)</a:t>
            </a:r>
            <a:endParaRPr lang="en-US"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38104" y="1751013"/>
            <a:ext cx="5029202"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02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8</a:t>
            </a:fld>
            <a:endParaRPr lang="en-US">
              <a:solidFill>
                <a:srgbClr val="000000"/>
              </a:solidFill>
            </a:endParaRPr>
          </a:p>
        </p:txBody>
      </p:sp>
      <p:sp>
        <p:nvSpPr>
          <p:cNvPr id="4" name="TextBox 3"/>
          <p:cNvSpPr txBox="1"/>
          <p:nvPr/>
        </p:nvSpPr>
        <p:spPr>
          <a:xfrm>
            <a:off x="533400" y="228600"/>
            <a:ext cx="8001000" cy="369332"/>
          </a:xfrm>
          <a:prstGeom prst="rect">
            <a:avLst/>
          </a:prstGeom>
          <a:noFill/>
        </p:spPr>
        <p:txBody>
          <a:bodyPr wrap="square" rtlCol="0">
            <a:spAutoFit/>
          </a:bodyPr>
          <a:lstStyle/>
          <a:p>
            <a:r>
              <a:rPr lang="en-US" b="1" u="sng" dirty="0" smtClean="0"/>
              <a:t>PHYSICS OF THERMOGRAPHY</a:t>
            </a:r>
            <a:endParaRPr lang="en-US" b="1" u="sng" dirty="0"/>
          </a:p>
        </p:txBody>
      </p:sp>
      <mc:AlternateContent xmlns:mc="http://schemas.openxmlformats.org/markup-compatibility/2006">
        <mc:Choice xmlns:a14="http://schemas.microsoft.com/office/drawing/2010/main" Requires="a14">
          <p:sp>
            <p:nvSpPr>
              <p:cNvPr id="5" name="TextBox 4"/>
              <p:cNvSpPr txBox="1"/>
              <p:nvPr/>
            </p:nvSpPr>
            <p:spPr>
              <a:xfrm>
                <a:off x="533400" y="762000"/>
                <a:ext cx="8153400" cy="4426405"/>
              </a:xfrm>
              <a:prstGeom prst="rect">
                <a:avLst/>
              </a:prstGeom>
              <a:noFill/>
            </p:spPr>
            <p:txBody>
              <a:bodyPr wrap="square" rtlCol="0">
                <a:spAutoFit/>
              </a:bodyPr>
              <a:lstStyle/>
              <a:p>
                <a:r>
                  <a:rPr lang="en-US" sz="1600" dirty="0" smtClean="0"/>
                  <a:t>Infrared rays are radiated  spontaneously by the all objects having temperature above absolute zero. The total energy ‘W’ emitted by the object and its temperature are related  by the Stefan Boltzmann Formula:</a:t>
                </a:r>
              </a:p>
              <a:p>
                <a:endParaRPr lang="en-US" sz="1600" dirty="0"/>
              </a:p>
              <a:p>
                <a14:m>
                  <m:oMathPara xmlns:m="http://schemas.openxmlformats.org/officeDocument/2006/math">
                    <m:oMathParaPr>
                      <m:jc m:val="centerGroup"/>
                    </m:oMathParaPr>
                    <m:oMath xmlns:m="http://schemas.openxmlformats.org/officeDocument/2006/math">
                      <m:r>
                        <a:rPr lang="en-US" sz="1600" b="0" i="1" smtClean="0">
                          <a:latin typeface="Cambria Math"/>
                        </a:rPr>
                        <m:t>𝑊</m:t>
                      </m:r>
                      <m:r>
                        <a:rPr lang="en-US" sz="1600" b="0" i="1" smtClean="0">
                          <a:latin typeface="Cambria Math"/>
                        </a:rPr>
                        <m:t>=</m:t>
                      </m:r>
                      <m:r>
                        <a:rPr lang="en-US" sz="1600" b="0" i="1" smtClean="0">
                          <a:latin typeface="Cambria Math"/>
                          <a:ea typeface="Cambria Math"/>
                        </a:rPr>
                        <m:t>𝜎</m:t>
                      </m:r>
                      <m:r>
                        <a:rPr lang="en-US" sz="1600" b="0" i="1" smtClean="0">
                          <a:latin typeface="Cambria Math"/>
                          <a:ea typeface="Cambria Math"/>
                        </a:rPr>
                        <m:t>∈</m:t>
                      </m:r>
                      <m:r>
                        <a:rPr lang="en-US" sz="1600" b="0" i="1" smtClean="0">
                          <a:latin typeface="Cambria Math"/>
                          <a:ea typeface="Cambria Math"/>
                        </a:rPr>
                        <m:t>𝑇</m:t>
                      </m:r>
                      <m:r>
                        <a:rPr lang="en-US" sz="1600" b="0" i="1" baseline="30000" smtClean="0">
                          <a:latin typeface="Cambria Math"/>
                          <a:ea typeface="Cambria Math"/>
                        </a:rPr>
                        <m:t>4</m:t>
                      </m:r>
                    </m:oMath>
                  </m:oMathPara>
                </a14:m>
                <a:endParaRPr lang="en-US" sz="1600" baseline="30000" dirty="0" smtClean="0"/>
              </a:p>
              <a:p>
                <a:endParaRPr lang="en-US" sz="1600" dirty="0" smtClean="0"/>
              </a:p>
              <a:p>
                <a:r>
                  <a:rPr lang="en-US" sz="1600" dirty="0" smtClean="0"/>
                  <a:t>Where  	W = radiant flux density and is expressed in W/cm</a:t>
                </a:r>
                <a:r>
                  <a:rPr lang="en-US" sz="1600" baseline="30000" dirty="0" smtClean="0"/>
                  <a:t>2</a:t>
                </a:r>
              </a:p>
              <a:p>
                <a:r>
                  <a:rPr lang="en-US" sz="1600" dirty="0" smtClean="0"/>
                  <a:t>	</a:t>
                </a:r>
                <a14:m>
                  <m:oMath xmlns:m="http://schemas.openxmlformats.org/officeDocument/2006/math">
                    <m:r>
                      <a:rPr lang="en-US" sz="1600" i="1" dirty="0" smtClean="0">
                        <a:latin typeface="Cambria Math"/>
                        <a:ea typeface="Cambria Math"/>
                      </a:rPr>
                      <m:t>𝜖</m:t>
                    </m:r>
                  </m:oMath>
                </a14:m>
                <a:r>
                  <a:rPr lang="en-US" sz="1600" dirty="0" smtClean="0"/>
                  <a:t> = Emissivity factor</a:t>
                </a:r>
              </a:p>
              <a:p>
                <a:r>
                  <a:rPr lang="en-US" sz="1600" dirty="0"/>
                  <a:t>	</a:t>
                </a:r>
                <a:r>
                  <a:rPr lang="en-US" sz="1600" dirty="0" smtClean="0"/>
                  <a:t>s = Stefan Boltzmann constant	= 5.67x10</a:t>
                </a:r>
                <a:r>
                  <a:rPr lang="en-US" sz="1600" baseline="30000" dirty="0" smtClean="0"/>
                  <a:t>-12</a:t>
                </a:r>
                <a:r>
                  <a:rPr lang="en-US" sz="1600" dirty="0" smtClean="0"/>
                  <a:t>W/(cm</a:t>
                </a:r>
                <a:r>
                  <a:rPr lang="en-US" sz="1600" baseline="30000" dirty="0" smtClean="0"/>
                  <a:t>2</a:t>
                </a:r>
                <a:r>
                  <a:rPr lang="en-US" sz="1600" dirty="0" smtClean="0"/>
                  <a:t>xK</a:t>
                </a:r>
                <a:r>
                  <a:rPr lang="en-US" sz="1600" baseline="30000" dirty="0" smtClean="0"/>
                  <a:t>4</a:t>
                </a:r>
                <a:r>
                  <a:rPr lang="en-US" sz="1600" dirty="0" smtClean="0"/>
                  <a:t>)</a:t>
                </a:r>
              </a:p>
              <a:p>
                <a:r>
                  <a:rPr lang="en-US" sz="1600" dirty="0"/>
                  <a:t>	</a:t>
                </a:r>
                <a:r>
                  <a:rPr lang="en-US" sz="1600" dirty="0" smtClean="0"/>
                  <a:t>T = Absolute Temperature</a:t>
                </a:r>
              </a:p>
              <a:p>
                <a:endParaRPr lang="en-US" sz="1600" dirty="0"/>
              </a:p>
              <a:p>
                <a:r>
                  <a:rPr lang="en-US" sz="1600" dirty="0" smtClean="0"/>
                  <a:t>The above equation shows that the amount of infrared energy emitted varies with Temperature of the object. The wavelength of the energy peak and the absolute temperature is given by </a:t>
                </a:r>
              </a:p>
              <a:p>
                <a:endParaRPr lang="en-US" sz="1600" dirty="0"/>
              </a:p>
              <a:p>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𝜆</m:t>
                      </m:r>
                      <m:r>
                        <a:rPr lang="en-US" sz="1600" b="0" i="1" baseline="-25000" smtClean="0">
                          <a:latin typeface="Cambria Math"/>
                          <a:ea typeface="Cambria Math"/>
                        </a:rPr>
                        <m:t>𝑚𝑎𝑥</m:t>
                      </m:r>
                      <m:r>
                        <a:rPr lang="en-US" sz="1600" b="0" i="1" smtClean="0">
                          <a:latin typeface="Cambria Math"/>
                          <a:ea typeface="Cambria Math"/>
                        </a:rPr>
                        <m:t>=</m:t>
                      </m:r>
                      <m:f>
                        <m:fPr>
                          <m:ctrlPr>
                            <a:rPr lang="en-US" sz="1600" b="0" i="1" smtClean="0">
                              <a:latin typeface="Cambria Math"/>
                              <a:ea typeface="Cambria Math"/>
                            </a:rPr>
                          </m:ctrlPr>
                        </m:fPr>
                        <m:num>
                          <m:r>
                            <a:rPr lang="en-US" sz="1600" b="0" i="1" smtClean="0">
                              <a:latin typeface="Cambria Math"/>
                              <a:ea typeface="Cambria Math"/>
                            </a:rPr>
                            <m:t>2897(</m:t>
                          </m:r>
                          <m:r>
                            <a:rPr lang="en-US" sz="1600" b="0" i="1" smtClean="0">
                              <a:latin typeface="Cambria Math"/>
                              <a:ea typeface="Cambria Math"/>
                            </a:rPr>
                            <m:t>𝜇</m:t>
                          </m:r>
                          <m:r>
                            <a:rPr lang="en-US" sz="1600" b="0" i="1" smtClean="0">
                              <a:latin typeface="Cambria Math"/>
                              <a:ea typeface="Cambria Math"/>
                            </a:rPr>
                            <m:t>𝑚</m:t>
                          </m:r>
                          <m:r>
                            <a:rPr lang="en-US" sz="1600" b="0" i="1" smtClean="0">
                              <a:latin typeface="Cambria Math"/>
                              <a:ea typeface="Cambria Math"/>
                            </a:rPr>
                            <m:t>)</m:t>
                          </m:r>
                        </m:num>
                        <m:den>
                          <m:r>
                            <a:rPr lang="en-US" sz="1600" b="0" i="1" smtClean="0">
                              <a:latin typeface="Cambria Math"/>
                              <a:ea typeface="Cambria Math"/>
                            </a:rPr>
                            <m:t>𝑇</m:t>
                          </m:r>
                          <m:r>
                            <a:rPr lang="en-US" sz="1600" b="0" i="1" smtClean="0">
                              <a:latin typeface="Cambria Math"/>
                              <a:ea typeface="Cambria Math"/>
                            </a:rPr>
                            <m:t>(</m:t>
                          </m:r>
                          <m:r>
                            <a:rPr lang="en-US" sz="1600" b="0" i="1" smtClean="0">
                              <a:latin typeface="Cambria Math"/>
                              <a:ea typeface="Cambria Math"/>
                            </a:rPr>
                            <m:t>𝐾</m:t>
                          </m:r>
                          <m:r>
                            <a:rPr lang="en-US" sz="1600" b="0" i="1" smtClean="0">
                              <a:latin typeface="Cambria Math"/>
                              <a:ea typeface="Cambria Math"/>
                            </a:rPr>
                            <m:t>)</m:t>
                          </m:r>
                        </m:den>
                      </m:f>
                    </m:oMath>
                  </m:oMathPara>
                </a14:m>
                <a:endParaRPr lang="en-US" sz="1600" dirty="0"/>
              </a:p>
              <a:p>
                <a:endParaRPr lang="en-US" sz="1600" baseline="30000" dirty="0"/>
              </a:p>
            </p:txBody>
          </p:sp>
        </mc:Choice>
        <mc:Fallback>
          <p:sp>
            <p:nvSpPr>
              <p:cNvPr id="5" name="TextBox 4"/>
              <p:cNvSpPr txBox="1">
                <a:spLocks noRot="1" noChangeAspect="1" noMove="1" noResize="1" noEditPoints="1" noAdjustHandles="1" noChangeArrowheads="1" noChangeShapeType="1" noTextEdit="1"/>
              </p:cNvSpPr>
              <p:nvPr/>
            </p:nvSpPr>
            <p:spPr>
              <a:xfrm>
                <a:off x="533400" y="762000"/>
                <a:ext cx="8153400" cy="4426405"/>
              </a:xfrm>
              <a:prstGeom prst="rect">
                <a:avLst/>
              </a:prstGeom>
              <a:blipFill rotWithShape="1">
                <a:blip r:embed="rId2"/>
                <a:stretch>
                  <a:fillRect l="-449" t="-413" r="-75"/>
                </a:stretch>
              </a:blipFill>
            </p:spPr>
            <p:txBody>
              <a:bodyPr/>
              <a:lstStyle/>
              <a:p>
                <a:r>
                  <a:rPr lang="en-US">
                    <a:noFill/>
                  </a:rPr>
                  <a:t> </a:t>
                </a:r>
              </a:p>
            </p:txBody>
          </p:sp>
        </mc:Fallback>
      </mc:AlternateContent>
    </p:spTree>
    <p:extLst>
      <p:ext uri="{BB962C8B-B14F-4D97-AF65-F5344CB8AC3E}">
        <p14:creationId xmlns:p14="http://schemas.microsoft.com/office/powerpoint/2010/main" val="251843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000000"/>
                </a:solidFill>
              </a:rPr>
              <a:t>Dr. J. K. Roy</a:t>
            </a:r>
            <a:endParaRPr lang="en-US">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00000"/>
                </a:solidFill>
              </a:rPr>
              <a:pPr/>
              <a:t>9</a:t>
            </a:fld>
            <a:endParaRPr lang="en-US">
              <a:solidFill>
                <a:srgbClr val="000000"/>
              </a:solidFill>
            </a:endParaRPr>
          </a:p>
        </p:txBody>
      </p:sp>
      <p:sp>
        <p:nvSpPr>
          <p:cNvPr id="4" name="TextBox 3"/>
          <p:cNvSpPr txBox="1"/>
          <p:nvPr/>
        </p:nvSpPr>
        <p:spPr>
          <a:xfrm>
            <a:off x="533400" y="228600"/>
            <a:ext cx="8001000" cy="369332"/>
          </a:xfrm>
          <a:prstGeom prst="rect">
            <a:avLst/>
          </a:prstGeom>
          <a:noFill/>
        </p:spPr>
        <p:txBody>
          <a:bodyPr wrap="square" rtlCol="0">
            <a:spAutoFit/>
          </a:bodyPr>
          <a:lstStyle/>
          <a:p>
            <a:r>
              <a:rPr lang="en-US" b="1" u="sng" dirty="0" smtClean="0"/>
              <a:t>PHYSICS OF THERMOGRAPHY… Contd.</a:t>
            </a:r>
            <a:endParaRPr lang="en-US" b="1" u="sng" dirty="0"/>
          </a:p>
        </p:txBody>
      </p:sp>
      <mc:AlternateContent xmlns:mc="http://schemas.openxmlformats.org/markup-compatibility/2006">
        <mc:Choice xmlns:a14="http://schemas.microsoft.com/office/drawing/2010/main" Requires="a14">
          <p:sp>
            <p:nvSpPr>
              <p:cNvPr id="5" name="TextBox 4"/>
              <p:cNvSpPr txBox="1"/>
              <p:nvPr/>
            </p:nvSpPr>
            <p:spPr>
              <a:xfrm>
                <a:off x="353291" y="914400"/>
                <a:ext cx="8153400" cy="3949799"/>
              </a:xfrm>
              <a:prstGeom prst="rect">
                <a:avLst/>
              </a:prstGeom>
              <a:noFill/>
            </p:spPr>
            <p:txBody>
              <a:bodyPr wrap="square" rtlCol="0">
                <a:spAutoFit/>
              </a:bodyPr>
              <a:lstStyle/>
              <a:p>
                <a:r>
                  <a:rPr lang="en-US" sz="1600" dirty="0" smtClean="0"/>
                  <a:t>The human body has a temperature of 37oC(310K) therefore </a:t>
                </a:r>
              </a:p>
              <a:p>
                <a:endParaRPr lang="en-US" sz="1600" i="1" dirty="0" smtClean="0">
                  <a:latin typeface="Cambria Math"/>
                  <a:ea typeface="Cambria Math"/>
                </a:endParaRPr>
              </a:p>
              <a:p>
                <a14:m>
                  <m:oMathPara xmlns:m="http://schemas.openxmlformats.org/officeDocument/2006/math">
                    <m:oMathParaPr>
                      <m:jc m:val="centerGroup"/>
                    </m:oMathParaPr>
                    <m:oMath xmlns:m="http://schemas.openxmlformats.org/officeDocument/2006/math">
                      <m:r>
                        <a:rPr lang="en-US" sz="1600" i="1">
                          <a:latin typeface="Cambria Math"/>
                          <a:ea typeface="Cambria Math"/>
                        </a:rPr>
                        <m:t>𝜆</m:t>
                      </m:r>
                      <m:r>
                        <m:rPr>
                          <m:sty m:val="p"/>
                        </m:rPr>
                        <a:rPr lang="en-US" sz="1600" i="0" baseline="-25000">
                          <a:latin typeface="Cambria Math"/>
                          <a:ea typeface="Cambria Math"/>
                        </a:rPr>
                        <m:t>max</m:t>
                      </m:r>
                      <m:r>
                        <a:rPr lang="en-US" sz="1600" b="0" i="1" baseline="-25000" smtClean="0">
                          <a:latin typeface="Cambria Math"/>
                          <a:ea typeface="Cambria Math"/>
                        </a:rPr>
                        <m:t>⁡</m:t>
                      </m:r>
                      <m:r>
                        <a:rPr lang="en-US" sz="1600" b="0" i="1" smtClean="0">
                          <a:latin typeface="Cambria Math"/>
                          <a:ea typeface="Cambria Math"/>
                        </a:rPr>
                        <m:t>(</m:t>
                      </m:r>
                      <m:r>
                        <a:rPr lang="en-US" sz="1600" b="0" i="1" smtClean="0">
                          <a:latin typeface="Cambria Math"/>
                          <a:ea typeface="Cambria Math"/>
                        </a:rPr>
                        <m:t>𝐻𝑢𝑚𝑎𝑛</m:t>
                      </m:r>
                      <m:r>
                        <a:rPr lang="en-US" sz="1600" b="0" i="1" smtClean="0">
                          <a:latin typeface="Cambria Math"/>
                          <a:ea typeface="Cambria Math"/>
                        </a:rPr>
                        <m:t>)=10</m:t>
                      </m:r>
                      <m:r>
                        <a:rPr lang="en-US" sz="1600" b="0" i="1" smtClean="0">
                          <a:latin typeface="Cambria Math"/>
                          <a:ea typeface="Cambria Math"/>
                        </a:rPr>
                        <m:t>𝜇</m:t>
                      </m:r>
                      <m:r>
                        <a:rPr lang="en-US" sz="1600" b="0" i="1" smtClean="0">
                          <a:latin typeface="Cambria Math"/>
                          <a:ea typeface="Cambria Math"/>
                        </a:rPr>
                        <m:t>𝑚</m:t>
                      </m:r>
                    </m:oMath>
                  </m:oMathPara>
                </a14:m>
                <a:endParaRPr lang="en-US" sz="1600" dirty="0"/>
              </a:p>
              <a:p>
                <a:endParaRPr lang="en-US" sz="1600" dirty="0" smtClean="0"/>
              </a:p>
              <a:p>
                <a:r>
                  <a:rPr lang="en-US" sz="1600" dirty="0" smtClean="0"/>
                  <a:t>Form the above equation the energy density of the infrared radiation of the human body is</a:t>
                </a:r>
              </a:p>
              <a:p>
                <a:endParaRPr lang="en-US" sz="1600" dirty="0"/>
              </a:p>
              <a:p>
                <a:pPr algn="ctr"/>
                <a:r>
                  <a:rPr lang="en-US" sz="1600" dirty="0" smtClean="0"/>
                  <a:t>4.6x10-2W/cm2</a:t>
                </a:r>
              </a:p>
              <a:p>
                <a:endParaRPr lang="en-US" sz="1600" dirty="0"/>
              </a:p>
              <a:p>
                <a:r>
                  <a:rPr lang="en-US" sz="1600" dirty="0" smtClean="0"/>
                  <a:t>Assuming the surface area of the human body to be 1.5-2.0m2, the amount of infrared energy radiating from the whole body is approximately 700-1000W</a:t>
                </a:r>
              </a:p>
              <a:p>
                <a:endParaRPr lang="en-US" sz="1600" dirty="0"/>
              </a:p>
              <a:p>
                <a:r>
                  <a:rPr lang="en-US" sz="1600" dirty="0" smtClean="0"/>
                  <a:t>Physical factors:-</a:t>
                </a:r>
              </a:p>
              <a:p>
                <a:r>
                  <a:rPr lang="en-US" sz="1600" dirty="0" smtClean="0"/>
                  <a:t>There are several physical factors that effect the amount of infrared energy. These factors are </a:t>
                </a:r>
              </a:p>
              <a:p>
                <a:r>
                  <a:rPr lang="en-US" sz="1600" dirty="0" smtClean="0"/>
                  <a:t>1. Emissivity,  2. reflectivity,  3. Transmittance,  4. Absorption</a:t>
                </a:r>
                <a:endParaRPr lang="en-US" sz="1600" dirty="0"/>
              </a:p>
              <a:p>
                <a:endParaRPr lang="en-US" sz="1600" baseline="30000" dirty="0"/>
              </a:p>
            </p:txBody>
          </p:sp>
        </mc:Choice>
        <mc:Fallback>
          <p:sp>
            <p:nvSpPr>
              <p:cNvPr id="5" name="TextBox 4"/>
              <p:cNvSpPr txBox="1">
                <a:spLocks noRot="1" noChangeAspect="1" noMove="1" noResize="1" noEditPoints="1" noAdjustHandles="1" noChangeArrowheads="1" noChangeShapeType="1" noTextEdit="1"/>
              </p:cNvSpPr>
              <p:nvPr/>
            </p:nvSpPr>
            <p:spPr>
              <a:xfrm>
                <a:off x="353291" y="914400"/>
                <a:ext cx="8153400" cy="3949799"/>
              </a:xfrm>
              <a:prstGeom prst="rect">
                <a:avLst/>
              </a:prstGeom>
              <a:blipFill rotWithShape="1">
                <a:blip r:embed="rId2"/>
                <a:stretch>
                  <a:fillRect l="-449" t="-463"/>
                </a:stretch>
              </a:blipFill>
            </p:spPr>
            <p:txBody>
              <a:bodyPr/>
              <a:lstStyle/>
              <a:p>
                <a:r>
                  <a:rPr lang="en-US">
                    <a:noFill/>
                  </a:rPr>
                  <a:t> </a:t>
                </a:r>
              </a:p>
            </p:txBody>
          </p:sp>
        </mc:Fallback>
      </mc:AlternateContent>
    </p:spTree>
    <p:extLst>
      <p:ext uri="{BB962C8B-B14F-4D97-AF65-F5344CB8AC3E}">
        <p14:creationId xmlns:p14="http://schemas.microsoft.com/office/powerpoint/2010/main" val="15996995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1354</Words>
  <Application>Microsoft Office PowerPoint</Application>
  <PresentationFormat>On-screen Show (4:3)</PresentationFormat>
  <Paragraphs>317</Paragraphs>
  <Slides>34</Slides>
  <Notes>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Angles</vt:lpstr>
      <vt:lpstr>1_Angles</vt:lpstr>
      <vt:lpstr>BIOMEDICAL INSTRUMENTATION</vt:lpstr>
      <vt:lpstr>Subjects of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BIOMEDICAL INSTRUMENTATION</dc:title>
  <dc:creator>Joyanta</dc:creator>
  <cp:lastModifiedBy>Joyanta</cp:lastModifiedBy>
  <cp:revision>32</cp:revision>
  <dcterms:created xsi:type="dcterms:W3CDTF">2006-08-16T00:00:00Z</dcterms:created>
  <dcterms:modified xsi:type="dcterms:W3CDTF">2013-04-09T03:52:25Z</dcterms:modified>
</cp:coreProperties>
</file>